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7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8" r:id="rId4"/>
    <p:sldId id="271" r:id="rId5"/>
    <p:sldId id="282" r:id="rId6"/>
    <p:sldId id="272" r:id="rId7"/>
    <p:sldId id="275" r:id="rId8"/>
    <p:sldId id="274" r:id="rId9"/>
    <p:sldId id="276" r:id="rId10"/>
    <p:sldId id="273" r:id="rId11"/>
    <p:sldId id="260" r:id="rId12"/>
    <p:sldId id="277" r:id="rId13"/>
    <p:sldId id="261" r:id="rId14"/>
    <p:sldId id="262" r:id="rId15"/>
    <p:sldId id="263" r:id="rId16"/>
    <p:sldId id="264" r:id="rId17"/>
    <p:sldId id="281" r:id="rId18"/>
    <p:sldId id="269" r:id="rId19"/>
    <p:sldId id="265" r:id="rId20"/>
    <p:sldId id="279" r:id="rId21"/>
    <p:sldId id="266" r:id="rId22"/>
    <p:sldId id="267" r:id="rId23"/>
    <p:sldId id="280" r:id="rId24"/>
  </p:sldIdLst>
  <p:sldSz cx="9144000" cy="5143500" type="screen16x9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196" autoAdjust="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5D1B-90DB-4367-BE42-40019C4E8033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CA77-2DA3-4C5E-BBEE-68D6E8D7A2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99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15-5-2024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32132" cy="372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40444" y="0"/>
            <a:ext cx="3932132" cy="372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62525" cy="2792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7415" y="3535680"/>
            <a:ext cx="7259321" cy="3350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slechte</a:t>
            </a:r>
            <a:r>
              <a:rPr lang="en-US" dirty="0"/>
              <a:t> </a:t>
            </a:r>
            <a:r>
              <a:rPr lang="en-US" dirty="0" err="1"/>
              <a:t>werkomstandigheden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71360"/>
            <a:ext cx="3932132" cy="371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40444" y="7071360"/>
            <a:ext cx="3932132" cy="371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5201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Zonder doorvoer:</a:t>
            </a:r>
            <a:r>
              <a:rPr lang="nl-NL" baseline="0" dirty="0" smtClean="0"/>
              <a:t>                    Rusland 56% koper, 27% nikkel en Australië 60% cokeskolen, 36% nikkel en VS 95% cokeskolen</a:t>
            </a:r>
          </a:p>
          <a:p>
            <a:r>
              <a:rPr lang="nl-NL" baseline="0" dirty="0" smtClean="0"/>
              <a:t>		China 25% magnesium, 24% mangaan en Noorwegen 50% nikkel, 22% silicium, 18% mangaan</a:t>
            </a:r>
          </a:p>
          <a:p>
            <a:r>
              <a:rPr lang="nl-NL" baseline="0" dirty="0" smtClean="0"/>
              <a:t>		Canada 51% cokeskolen, 41% nikkel en Brazilië 55% vanadium, 31% niobium</a:t>
            </a:r>
          </a:p>
          <a:p>
            <a:r>
              <a:rPr lang="nl-NL" baseline="0" dirty="0" smtClean="0"/>
              <a:t>		Zuid-Afrika 47% nikkel en 25% titanium en Duitsland 21% mangaan, 18% vloeispaat</a:t>
            </a:r>
          </a:p>
          <a:p>
            <a:r>
              <a:rPr lang="nl-NL" baseline="0" dirty="0" smtClean="0"/>
              <a:t>		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59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one of our final tables with a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geographic dimension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shows the most important indirect suppliers of CRMs to the Netherlands and all bilateral flows involved these CRMs arrive to the Netherlands, then not as a CRM but embodied in a product. </a:t>
            </a:r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Lets zoom into one number: here we see that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Chile exports about 65 million euros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CRMs to Asia. This accounts for about 2/3 of all CRM exports by Chile to the world that are indirectly imported by the Netherlands at a later stage.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our approach we can also investigate precisely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CRM and countries are involved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(mainly copper and lithium to China – similar story for Peru),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even use the method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the CRMs embodied in specific imported products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(e.g., electric vehicle or stainless-steel imports from US that use Russian nickel) – though we don’t do that in this report.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find, based on this table, that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57% of deliveries involve at least one non-EU/non-OECD countries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might imply vulnerabilities (12% involves deliveries entirely outside EU/OECD)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 that many CRMs traverse a long distance – Chile to China to (perhaps other countries) to NLD – also might increase vulnerabilities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23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02F9B86D-17AC-4EB8-8901-463B440457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97929" y="1429340"/>
            <a:ext cx="1211459" cy="1861467"/>
            <a:chOff x="2200" y="483"/>
            <a:chExt cx="1409" cy="216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6C5D8E2-9222-4107-A38D-BDADEE2D3E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0" y="483"/>
              <a:ext cx="1409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916847-D2FC-4F80-9190-E720B73D5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817"/>
              <a:ext cx="630" cy="680"/>
            </a:xfrm>
            <a:custGeom>
              <a:avLst/>
              <a:gdLst>
                <a:gd name="T0" fmla="*/ 558 w 558"/>
                <a:gd name="T1" fmla="*/ 0 h 609"/>
                <a:gd name="T2" fmla="*/ 558 w 558"/>
                <a:gd name="T3" fmla="*/ 0 h 609"/>
                <a:gd name="T4" fmla="*/ 66 w 558"/>
                <a:gd name="T5" fmla="*/ 0 h 609"/>
                <a:gd name="T6" fmla="*/ 0 w 558"/>
                <a:gd name="T7" fmla="*/ 67 h 609"/>
                <a:gd name="T8" fmla="*/ 0 w 558"/>
                <a:gd name="T9" fmla="*/ 609 h 609"/>
                <a:gd name="T10" fmla="*/ 558 w 558"/>
                <a:gd name="T11" fmla="*/ 609 h 609"/>
                <a:gd name="T12" fmla="*/ 558 w 558"/>
                <a:gd name="T13" fmla="*/ 357 h 609"/>
                <a:gd name="T14" fmla="*/ 251 w 558"/>
                <a:gd name="T15" fmla="*/ 357 h 609"/>
                <a:gd name="T16" fmla="*/ 251 w 558"/>
                <a:gd name="T17" fmla="*/ 252 h 609"/>
                <a:gd name="T18" fmla="*/ 558 w 558"/>
                <a:gd name="T19" fmla="*/ 252 h 609"/>
                <a:gd name="T20" fmla="*/ 558 w 558"/>
                <a:gd name="T21" fmla="*/ 0 h 609"/>
                <a:gd name="T22" fmla="*/ 484 w 558"/>
                <a:gd name="T23" fmla="*/ 74 h 609"/>
                <a:gd name="T24" fmla="*/ 484 w 558"/>
                <a:gd name="T25" fmla="*/ 74 h 609"/>
                <a:gd name="T26" fmla="*/ 484 w 558"/>
                <a:gd name="T27" fmla="*/ 179 h 609"/>
                <a:gd name="T28" fmla="*/ 251 w 558"/>
                <a:gd name="T29" fmla="*/ 179 h 609"/>
                <a:gd name="T30" fmla="*/ 178 w 558"/>
                <a:gd name="T31" fmla="*/ 179 h 609"/>
                <a:gd name="T32" fmla="*/ 178 w 558"/>
                <a:gd name="T33" fmla="*/ 252 h 609"/>
                <a:gd name="T34" fmla="*/ 178 w 558"/>
                <a:gd name="T35" fmla="*/ 357 h 609"/>
                <a:gd name="T36" fmla="*/ 178 w 558"/>
                <a:gd name="T37" fmla="*/ 430 h 609"/>
                <a:gd name="T38" fmla="*/ 251 w 558"/>
                <a:gd name="T39" fmla="*/ 430 h 609"/>
                <a:gd name="T40" fmla="*/ 484 w 558"/>
                <a:gd name="T41" fmla="*/ 430 h 609"/>
                <a:gd name="T42" fmla="*/ 484 w 558"/>
                <a:gd name="T43" fmla="*/ 535 h 609"/>
                <a:gd name="T44" fmla="*/ 73 w 558"/>
                <a:gd name="T45" fmla="*/ 535 h 609"/>
                <a:gd name="T46" fmla="*/ 73 w 558"/>
                <a:gd name="T47" fmla="*/ 74 h 609"/>
                <a:gd name="T48" fmla="*/ 484 w 558"/>
                <a:gd name="T49" fmla="*/ 7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8" h="609">
                  <a:moveTo>
                    <a:pt x="558" y="0"/>
                  </a:moveTo>
                  <a:lnTo>
                    <a:pt x="558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67"/>
                  </a:cubicBezTo>
                  <a:lnTo>
                    <a:pt x="0" y="609"/>
                  </a:lnTo>
                  <a:lnTo>
                    <a:pt x="558" y="609"/>
                  </a:lnTo>
                  <a:lnTo>
                    <a:pt x="558" y="357"/>
                  </a:lnTo>
                  <a:lnTo>
                    <a:pt x="251" y="357"/>
                  </a:lnTo>
                  <a:lnTo>
                    <a:pt x="251" y="252"/>
                  </a:lnTo>
                  <a:lnTo>
                    <a:pt x="558" y="252"/>
                  </a:lnTo>
                  <a:lnTo>
                    <a:pt x="558" y="0"/>
                  </a:lnTo>
                  <a:close/>
                  <a:moveTo>
                    <a:pt x="484" y="74"/>
                  </a:moveTo>
                  <a:lnTo>
                    <a:pt x="484" y="74"/>
                  </a:lnTo>
                  <a:lnTo>
                    <a:pt x="484" y="179"/>
                  </a:lnTo>
                  <a:lnTo>
                    <a:pt x="251" y="179"/>
                  </a:lnTo>
                  <a:lnTo>
                    <a:pt x="178" y="179"/>
                  </a:lnTo>
                  <a:lnTo>
                    <a:pt x="178" y="252"/>
                  </a:lnTo>
                  <a:lnTo>
                    <a:pt x="178" y="357"/>
                  </a:lnTo>
                  <a:lnTo>
                    <a:pt x="178" y="430"/>
                  </a:lnTo>
                  <a:lnTo>
                    <a:pt x="251" y="430"/>
                  </a:lnTo>
                  <a:lnTo>
                    <a:pt x="484" y="430"/>
                  </a:lnTo>
                  <a:lnTo>
                    <a:pt x="484" y="535"/>
                  </a:lnTo>
                  <a:lnTo>
                    <a:pt x="73" y="535"/>
                  </a:lnTo>
                  <a:lnTo>
                    <a:pt x="73" y="74"/>
                  </a:lnTo>
                  <a:lnTo>
                    <a:pt x="484" y="74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4396BB8-B762-47BD-B9F6-7617E189F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481"/>
              <a:ext cx="688" cy="1016"/>
            </a:xfrm>
            <a:custGeom>
              <a:avLst/>
              <a:gdLst>
                <a:gd name="T0" fmla="*/ 251 w 609"/>
                <a:gd name="T1" fmla="*/ 553 h 910"/>
                <a:gd name="T2" fmla="*/ 251 w 609"/>
                <a:gd name="T3" fmla="*/ 553 h 910"/>
                <a:gd name="T4" fmla="*/ 357 w 609"/>
                <a:gd name="T5" fmla="*/ 553 h 910"/>
                <a:gd name="T6" fmla="*/ 357 w 609"/>
                <a:gd name="T7" fmla="*/ 658 h 910"/>
                <a:gd name="T8" fmla="*/ 251 w 609"/>
                <a:gd name="T9" fmla="*/ 658 h 910"/>
                <a:gd name="T10" fmla="*/ 251 w 609"/>
                <a:gd name="T11" fmla="*/ 553 h 910"/>
                <a:gd name="T12" fmla="*/ 185 w 609"/>
                <a:gd name="T13" fmla="*/ 0 h 910"/>
                <a:gd name="T14" fmla="*/ 185 w 609"/>
                <a:gd name="T15" fmla="*/ 0 h 910"/>
                <a:gd name="T16" fmla="*/ 0 w 609"/>
                <a:gd name="T17" fmla="*/ 0 h 910"/>
                <a:gd name="T18" fmla="*/ 0 w 609"/>
                <a:gd name="T19" fmla="*/ 910 h 910"/>
                <a:gd name="T20" fmla="*/ 609 w 609"/>
                <a:gd name="T21" fmla="*/ 910 h 910"/>
                <a:gd name="T22" fmla="*/ 609 w 609"/>
                <a:gd name="T23" fmla="*/ 368 h 910"/>
                <a:gd name="T24" fmla="*/ 542 w 609"/>
                <a:gd name="T25" fmla="*/ 301 h 910"/>
                <a:gd name="T26" fmla="*/ 251 w 609"/>
                <a:gd name="T27" fmla="*/ 301 h 910"/>
                <a:gd name="T28" fmla="*/ 251 w 609"/>
                <a:gd name="T29" fmla="*/ 69 h 910"/>
                <a:gd name="T30" fmla="*/ 185 w 609"/>
                <a:gd name="T31" fmla="*/ 0 h 910"/>
                <a:gd name="T32" fmla="*/ 178 w 609"/>
                <a:gd name="T33" fmla="*/ 731 h 910"/>
                <a:gd name="T34" fmla="*/ 178 w 609"/>
                <a:gd name="T35" fmla="*/ 731 h 910"/>
                <a:gd name="T36" fmla="*/ 251 w 609"/>
                <a:gd name="T37" fmla="*/ 731 h 910"/>
                <a:gd name="T38" fmla="*/ 357 w 609"/>
                <a:gd name="T39" fmla="*/ 731 h 910"/>
                <a:gd name="T40" fmla="*/ 430 w 609"/>
                <a:gd name="T41" fmla="*/ 731 h 910"/>
                <a:gd name="T42" fmla="*/ 430 w 609"/>
                <a:gd name="T43" fmla="*/ 658 h 910"/>
                <a:gd name="T44" fmla="*/ 430 w 609"/>
                <a:gd name="T45" fmla="*/ 553 h 910"/>
                <a:gd name="T46" fmla="*/ 430 w 609"/>
                <a:gd name="T47" fmla="*/ 479 h 910"/>
                <a:gd name="T48" fmla="*/ 357 w 609"/>
                <a:gd name="T49" fmla="*/ 479 h 910"/>
                <a:gd name="T50" fmla="*/ 251 w 609"/>
                <a:gd name="T51" fmla="*/ 479 h 910"/>
                <a:gd name="T52" fmla="*/ 178 w 609"/>
                <a:gd name="T53" fmla="*/ 479 h 910"/>
                <a:gd name="T54" fmla="*/ 178 w 609"/>
                <a:gd name="T55" fmla="*/ 553 h 910"/>
                <a:gd name="T56" fmla="*/ 178 w 609"/>
                <a:gd name="T57" fmla="*/ 658 h 910"/>
                <a:gd name="T58" fmla="*/ 178 w 609"/>
                <a:gd name="T59" fmla="*/ 731 h 910"/>
                <a:gd name="T60" fmla="*/ 178 w 609"/>
                <a:gd name="T61" fmla="*/ 72 h 910"/>
                <a:gd name="T62" fmla="*/ 178 w 609"/>
                <a:gd name="T63" fmla="*/ 72 h 910"/>
                <a:gd name="T64" fmla="*/ 178 w 609"/>
                <a:gd name="T65" fmla="*/ 301 h 910"/>
                <a:gd name="T66" fmla="*/ 178 w 609"/>
                <a:gd name="T67" fmla="*/ 375 h 910"/>
                <a:gd name="T68" fmla="*/ 251 w 609"/>
                <a:gd name="T69" fmla="*/ 375 h 910"/>
                <a:gd name="T70" fmla="*/ 536 w 609"/>
                <a:gd name="T71" fmla="*/ 375 h 910"/>
                <a:gd name="T72" fmla="*/ 536 w 609"/>
                <a:gd name="T73" fmla="*/ 836 h 910"/>
                <a:gd name="T74" fmla="*/ 73 w 609"/>
                <a:gd name="T75" fmla="*/ 836 h 910"/>
                <a:gd name="T76" fmla="*/ 73 w 609"/>
                <a:gd name="T77" fmla="*/ 72 h 910"/>
                <a:gd name="T78" fmla="*/ 178 w 609"/>
                <a:gd name="T79" fmla="*/ 7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910">
                  <a:moveTo>
                    <a:pt x="251" y="553"/>
                  </a:moveTo>
                  <a:lnTo>
                    <a:pt x="251" y="553"/>
                  </a:lnTo>
                  <a:lnTo>
                    <a:pt x="357" y="553"/>
                  </a:lnTo>
                  <a:lnTo>
                    <a:pt x="357" y="658"/>
                  </a:lnTo>
                  <a:lnTo>
                    <a:pt x="251" y="658"/>
                  </a:lnTo>
                  <a:lnTo>
                    <a:pt x="251" y="553"/>
                  </a:lnTo>
                  <a:close/>
                  <a:moveTo>
                    <a:pt x="185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910"/>
                  </a:lnTo>
                  <a:lnTo>
                    <a:pt x="609" y="910"/>
                  </a:lnTo>
                  <a:lnTo>
                    <a:pt x="609" y="368"/>
                  </a:lnTo>
                  <a:cubicBezTo>
                    <a:pt x="609" y="331"/>
                    <a:pt x="579" y="301"/>
                    <a:pt x="542" y="301"/>
                  </a:cubicBezTo>
                  <a:lnTo>
                    <a:pt x="251" y="301"/>
                  </a:lnTo>
                  <a:lnTo>
                    <a:pt x="251" y="69"/>
                  </a:lnTo>
                  <a:cubicBezTo>
                    <a:pt x="251" y="32"/>
                    <a:pt x="222" y="0"/>
                    <a:pt x="185" y="0"/>
                  </a:cubicBezTo>
                  <a:close/>
                  <a:moveTo>
                    <a:pt x="178" y="731"/>
                  </a:moveTo>
                  <a:lnTo>
                    <a:pt x="178" y="731"/>
                  </a:lnTo>
                  <a:lnTo>
                    <a:pt x="251" y="731"/>
                  </a:lnTo>
                  <a:lnTo>
                    <a:pt x="357" y="731"/>
                  </a:lnTo>
                  <a:lnTo>
                    <a:pt x="430" y="731"/>
                  </a:lnTo>
                  <a:lnTo>
                    <a:pt x="430" y="658"/>
                  </a:lnTo>
                  <a:lnTo>
                    <a:pt x="430" y="553"/>
                  </a:lnTo>
                  <a:lnTo>
                    <a:pt x="430" y="479"/>
                  </a:lnTo>
                  <a:lnTo>
                    <a:pt x="357" y="479"/>
                  </a:lnTo>
                  <a:lnTo>
                    <a:pt x="251" y="479"/>
                  </a:lnTo>
                  <a:lnTo>
                    <a:pt x="178" y="479"/>
                  </a:lnTo>
                  <a:lnTo>
                    <a:pt x="178" y="553"/>
                  </a:lnTo>
                  <a:lnTo>
                    <a:pt x="178" y="658"/>
                  </a:lnTo>
                  <a:lnTo>
                    <a:pt x="178" y="731"/>
                  </a:lnTo>
                  <a:close/>
                  <a:moveTo>
                    <a:pt x="178" y="72"/>
                  </a:moveTo>
                  <a:lnTo>
                    <a:pt x="178" y="72"/>
                  </a:lnTo>
                  <a:lnTo>
                    <a:pt x="178" y="301"/>
                  </a:lnTo>
                  <a:lnTo>
                    <a:pt x="178" y="375"/>
                  </a:lnTo>
                  <a:lnTo>
                    <a:pt x="251" y="375"/>
                  </a:lnTo>
                  <a:lnTo>
                    <a:pt x="536" y="375"/>
                  </a:lnTo>
                  <a:lnTo>
                    <a:pt x="536" y="836"/>
                  </a:lnTo>
                  <a:lnTo>
                    <a:pt x="73" y="836"/>
                  </a:lnTo>
                  <a:lnTo>
                    <a:pt x="73" y="72"/>
                  </a:lnTo>
                  <a:lnTo>
                    <a:pt x="178" y="72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39C8DD8-3C93-46D4-8B3C-EFBABBDC9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1603"/>
              <a:ext cx="1426" cy="1055"/>
            </a:xfrm>
            <a:custGeom>
              <a:avLst/>
              <a:gdLst>
                <a:gd name="T0" fmla="*/ 1261 w 1262"/>
                <a:gd name="T1" fmla="*/ 0 h 944"/>
                <a:gd name="T2" fmla="*/ 1261 w 1262"/>
                <a:gd name="T3" fmla="*/ 0 h 944"/>
                <a:gd name="T4" fmla="*/ 0 w 1262"/>
                <a:gd name="T5" fmla="*/ 0 h 944"/>
                <a:gd name="T6" fmla="*/ 0 w 1262"/>
                <a:gd name="T7" fmla="*/ 598 h 944"/>
                <a:gd name="T8" fmla="*/ 1010 w 1262"/>
                <a:gd name="T9" fmla="*/ 598 h 944"/>
                <a:gd name="T10" fmla="*/ 1010 w 1262"/>
                <a:gd name="T11" fmla="*/ 693 h 944"/>
                <a:gd name="T12" fmla="*/ 0 w 1262"/>
                <a:gd name="T13" fmla="*/ 693 h 944"/>
                <a:gd name="T14" fmla="*/ 0 w 1262"/>
                <a:gd name="T15" fmla="*/ 878 h 944"/>
                <a:gd name="T16" fmla="*/ 66 w 1262"/>
                <a:gd name="T17" fmla="*/ 944 h 944"/>
                <a:gd name="T18" fmla="*/ 1195 w 1262"/>
                <a:gd name="T19" fmla="*/ 944 h 944"/>
                <a:gd name="T20" fmla="*/ 1262 w 1262"/>
                <a:gd name="T21" fmla="*/ 878 h 944"/>
                <a:gd name="T22" fmla="*/ 1262 w 1262"/>
                <a:gd name="T23" fmla="*/ 346 h 944"/>
                <a:gd name="T24" fmla="*/ 252 w 1262"/>
                <a:gd name="T25" fmla="*/ 346 h 944"/>
                <a:gd name="T26" fmla="*/ 252 w 1262"/>
                <a:gd name="T27" fmla="*/ 253 h 944"/>
                <a:gd name="T28" fmla="*/ 1261 w 1262"/>
                <a:gd name="T29" fmla="*/ 253 h 944"/>
                <a:gd name="T30" fmla="*/ 1261 w 1262"/>
                <a:gd name="T31" fmla="*/ 0 h 944"/>
                <a:gd name="T32" fmla="*/ 1188 w 1262"/>
                <a:gd name="T33" fmla="*/ 73 h 944"/>
                <a:gd name="T34" fmla="*/ 1188 w 1262"/>
                <a:gd name="T35" fmla="*/ 73 h 944"/>
                <a:gd name="T36" fmla="*/ 1188 w 1262"/>
                <a:gd name="T37" fmla="*/ 179 h 944"/>
                <a:gd name="T38" fmla="*/ 252 w 1262"/>
                <a:gd name="T39" fmla="*/ 179 h 944"/>
                <a:gd name="T40" fmla="*/ 178 w 1262"/>
                <a:gd name="T41" fmla="*/ 179 h 944"/>
                <a:gd name="T42" fmla="*/ 178 w 1262"/>
                <a:gd name="T43" fmla="*/ 253 h 944"/>
                <a:gd name="T44" fmla="*/ 178 w 1262"/>
                <a:gd name="T45" fmla="*/ 346 h 944"/>
                <a:gd name="T46" fmla="*/ 178 w 1262"/>
                <a:gd name="T47" fmla="*/ 419 h 944"/>
                <a:gd name="T48" fmla="*/ 252 w 1262"/>
                <a:gd name="T49" fmla="*/ 419 h 944"/>
                <a:gd name="T50" fmla="*/ 1188 w 1262"/>
                <a:gd name="T51" fmla="*/ 419 h 944"/>
                <a:gd name="T52" fmla="*/ 1188 w 1262"/>
                <a:gd name="T53" fmla="*/ 871 h 944"/>
                <a:gd name="T54" fmla="*/ 73 w 1262"/>
                <a:gd name="T55" fmla="*/ 871 h 944"/>
                <a:gd name="T56" fmla="*/ 73 w 1262"/>
                <a:gd name="T57" fmla="*/ 766 h 944"/>
                <a:gd name="T58" fmla="*/ 1010 w 1262"/>
                <a:gd name="T59" fmla="*/ 766 h 944"/>
                <a:gd name="T60" fmla="*/ 1084 w 1262"/>
                <a:gd name="T61" fmla="*/ 766 h 944"/>
                <a:gd name="T62" fmla="*/ 1084 w 1262"/>
                <a:gd name="T63" fmla="*/ 693 h 944"/>
                <a:gd name="T64" fmla="*/ 1084 w 1262"/>
                <a:gd name="T65" fmla="*/ 598 h 944"/>
                <a:gd name="T66" fmla="*/ 1084 w 1262"/>
                <a:gd name="T67" fmla="*/ 525 h 944"/>
                <a:gd name="T68" fmla="*/ 1010 w 1262"/>
                <a:gd name="T69" fmla="*/ 525 h 944"/>
                <a:gd name="T70" fmla="*/ 73 w 1262"/>
                <a:gd name="T71" fmla="*/ 524 h 944"/>
                <a:gd name="T72" fmla="*/ 73 w 1262"/>
                <a:gd name="T73" fmla="*/ 73 h 944"/>
                <a:gd name="T74" fmla="*/ 1188 w 1262"/>
                <a:gd name="T75" fmla="*/ 73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2" h="944">
                  <a:moveTo>
                    <a:pt x="1261" y="0"/>
                  </a:moveTo>
                  <a:lnTo>
                    <a:pt x="1261" y="0"/>
                  </a:lnTo>
                  <a:lnTo>
                    <a:pt x="0" y="0"/>
                  </a:lnTo>
                  <a:lnTo>
                    <a:pt x="0" y="598"/>
                  </a:lnTo>
                  <a:lnTo>
                    <a:pt x="1010" y="598"/>
                  </a:lnTo>
                  <a:lnTo>
                    <a:pt x="1010" y="693"/>
                  </a:lnTo>
                  <a:lnTo>
                    <a:pt x="0" y="693"/>
                  </a:lnTo>
                  <a:lnTo>
                    <a:pt x="0" y="878"/>
                  </a:lnTo>
                  <a:cubicBezTo>
                    <a:pt x="0" y="915"/>
                    <a:pt x="30" y="944"/>
                    <a:pt x="66" y="944"/>
                  </a:cubicBezTo>
                  <a:lnTo>
                    <a:pt x="1195" y="944"/>
                  </a:lnTo>
                  <a:cubicBezTo>
                    <a:pt x="1232" y="944"/>
                    <a:pt x="1262" y="915"/>
                    <a:pt x="1262" y="878"/>
                  </a:cubicBezTo>
                  <a:lnTo>
                    <a:pt x="1262" y="346"/>
                  </a:lnTo>
                  <a:lnTo>
                    <a:pt x="252" y="346"/>
                  </a:lnTo>
                  <a:lnTo>
                    <a:pt x="252" y="253"/>
                  </a:lnTo>
                  <a:lnTo>
                    <a:pt x="1261" y="253"/>
                  </a:lnTo>
                  <a:lnTo>
                    <a:pt x="1261" y="0"/>
                  </a:lnTo>
                  <a:close/>
                  <a:moveTo>
                    <a:pt x="1188" y="73"/>
                  </a:moveTo>
                  <a:lnTo>
                    <a:pt x="1188" y="73"/>
                  </a:lnTo>
                  <a:lnTo>
                    <a:pt x="1188" y="179"/>
                  </a:lnTo>
                  <a:lnTo>
                    <a:pt x="252" y="179"/>
                  </a:lnTo>
                  <a:lnTo>
                    <a:pt x="178" y="179"/>
                  </a:lnTo>
                  <a:lnTo>
                    <a:pt x="178" y="253"/>
                  </a:lnTo>
                  <a:lnTo>
                    <a:pt x="178" y="346"/>
                  </a:lnTo>
                  <a:lnTo>
                    <a:pt x="178" y="419"/>
                  </a:lnTo>
                  <a:lnTo>
                    <a:pt x="252" y="419"/>
                  </a:lnTo>
                  <a:lnTo>
                    <a:pt x="1188" y="419"/>
                  </a:lnTo>
                  <a:lnTo>
                    <a:pt x="1188" y="871"/>
                  </a:lnTo>
                  <a:lnTo>
                    <a:pt x="73" y="871"/>
                  </a:lnTo>
                  <a:lnTo>
                    <a:pt x="73" y="766"/>
                  </a:lnTo>
                  <a:lnTo>
                    <a:pt x="1010" y="766"/>
                  </a:lnTo>
                  <a:lnTo>
                    <a:pt x="1084" y="766"/>
                  </a:lnTo>
                  <a:lnTo>
                    <a:pt x="1084" y="693"/>
                  </a:lnTo>
                  <a:lnTo>
                    <a:pt x="1084" y="598"/>
                  </a:lnTo>
                  <a:lnTo>
                    <a:pt x="1084" y="525"/>
                  </a:lnTo>
                  <a:lnTo>
                    <a:pt x="1010" y="525"/>
                  </a:lnTo>
                  <a:lnTo>
                    <a:pt x="73" y="524"/>
                  </a:lnTo>
                  <a:lnTo>
                    <a:pt x="73" y="73"/>
                  </a:lnTo>
                  <a:lnTo>
                    <a:pt x="1188" y="73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861272FB-1185-40C6-AC60-619C16676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0200" y="1427163"/>
            <a:ext cx="2079625" cy="187166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54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80FD706-98D1-4D99-B9AC-B3E9FEA0B5F0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D384A05B-3D20-4730-8477-35BC92085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8E0D16C-54E5-4658-A25B-908363E34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128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D1BBB25-F7FA-43A0-9485-FEF60B80DD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5FD3E6C-CBE3-44EB-AEE9-CC790DFE59FC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0446E04D-806F-4F16-82E8-9BF08BC45D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</p:spTree>
    <p:extLst>
      <p:ext uri="{BB962C8B-B14F-4D97-AF65-F5344CB8AC3E}">
        <p14:creationId xmlns:p14="http://schemas.microsoft.com/office/powerpoint/2010/main" val="15627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82E3AA-4266-42EE-906A-E589D1853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6998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81E2A4A3-850B-429F-82BC-6F48842C1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7C6B0E9-98D6-419A-9832-ECC5B41CE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A1D0687-8061-4472-988E-BB8752AB0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4622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  <p:sldLayoutId id="21474836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74BCAC-F133-4D0C-86CD-A9E89C9AC67B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AEFFCD-41F3-4169-9A47-63DCE9FAED8A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2F73425-D8AF-403C-BB68-95E73E74B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22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bs.nl/nl-nl/longread/rapportages/2023/kritieke-materialen-in-de-nederlandse-toeleveringsket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s.nl/-/media/_pdf/2023/42/zeggenschap_en_producten_in_toeleveringsketens.pdf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4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7832950" cy="3888432"/>
          </a:xfrm>
        </p:spPr>
        <p:txBody>
          <a:bodyPr>
            <a:normAutofit/>
          </a:bodyPr>
          <a:lstStyle/>
          <a:p>
            <a:r>
              <a:rPr lang="nl-NL" sz="1800" dirty="0" smtClean="0"/>
              <a:t>Nationale grondstoffenstrategie:</a:t>
            </a:r>
          </a:p>
          <a:p>
            <a:pPr marL="342900" indent="-342900">
              <a:buAutoNum type="arabicPeriod"/>
            </a:pPr>
            <a:r>
              <a:rPr lang="nl-NL" sz="1800" b="1" dirty="0" smtClean="0"/>
              <a:t>Efficiënter</a:t>
            </a:r>
            <a:r>
              <a:rPr lang="nl-NL" sz="1800" dirty="0" smtClean="0"/>
              <a:t> omgaan met grondstoffen (leveringszekerheid +, planeet +)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nl-NL" sz="1800" dirty="0" smtClean="0"/>
              <a:t>Meer uit </a:t>
            </a:r>
            <a:r>
              <a:rPr lang="nl-NL" sz="1800" b="1" dirty="0" smtClean="0"/>
              <a:t>EU-bodem</a:t>
            </a:r>
            <a:r>
              <a:rPr lang="nl-NL" sz="1800" dirty="0" smtClean="0"/>
              <a:t> </a:t>
            </a:r>
            <a:r>
              <a:rPr lang="nl-NL" sz="1800" dirty="0"/>
              <a:t>en </a:t>
            </a:r>
            <a:r>
              <a:rPr lang="nl-NL" sz="1800" dirty="0" smtClean="0"/>
              <a:t>EU-verwerking </a:t>
            </a:r>
            <a:r>
              <a:rPr lang="nl-NL" sz="1800" dirty="0"/>
              <a:t>(</a:t>
            </a:r>
            <a:r>
              <a:rPr lang="nl-NL" sz="1800" dirty="0" smtClean="0"/>
              <a:t>leveringszekerheid +, planeet +)</a:t>
            </a:r>
            <a:endParaRPr lang="nl-NL" sz="1800" dirty="0"/>
          </a:p>
          <a:p>
            <a:pPr marL="342900" indent="-342900">
              <a:buAutoNum type="arabicPeriod"/>
            </a:pPr>
            <a:r>
              <a:rPr lang="nl-NL" sz="1800" b="1" dirty="0" smtClean="0"/>
              <a:t>Diversificatie</a:t>
            </a:r>
            <a:r>
              <a:rPr lang="nl-NL" sz="1800" dirty="0" smtClean="0"/>
              <a:t> (leveringszekerheid +, planeet – bij diepzeemijnbouw)</a:t>
            </a:r>
          </a:p>
          <a:p>
            <a:endParaRPr lang="nl-NL" sz="1800" dirty="0" smtClean="0"/>
          </a:p>
          <a:p>
            <a:r>
              <a:rPr lang="nl-NL" sz="1800" dirty="0"/>
              <a:t>EU wil &gt;= 10% uit eigen bodem, &gt;= 20% uit recycling/hergebruik, &gt;= 50% verwerking in de EU en &lt;65% uit 1 land voor elk relevant stadium van verwerking</a:t>
            </a:r>
          </a:p>
          <a:p>
            <a:endParaRPr lang="nl-NL" sz="1800" dirty="0"/>
          </a:p>
          <a:p>
            <a:r>
              <a:rPr lang="nl-NL" sz="1800" i="1" dirty="0" smtClean="0"/>
              <a:t>Complex: mensen willen </a:t>
            </a:r>
            <a:r>
              <a:rPr lang="nl-NL" sz="1800" b="1" i="1" dirty="0" smtClean="0"/>
              <a:t>goedkope </a:t>
            </a:r>
            <a:r>
              <a:rPr lang="nl-NL" sz="1800" i="1" dirty="0" smtClean="0"/>
              <a:t>producten met hoge </a:t>
            </a:r>
            <a:r>
              <a:rPr lang="nl-NL" sz="1800" b="1" i="1" dirty="0" smtClean="0"/>
              <a:t>standaarden</a:t>
            </a:r>
            <a:r>
              <a:rPr lang="nl-NL" sz="1800" i="1" dirty="0" smtClean="0"/>
              <a:t>, EU is </a:t>
            </a:r>
            <a:r>
              <a:rPr lang="nl-NL" sz="1800" b="1" i="1" dirty="0" smtClean="0"/>
              <a:t>laat </a:t>
            </a:r>
            <a:r>
              <a:rPr lang="nl-NL" sz="1800" i="1" dirty="0" smtClean="0"/>
              <a:t>gestart met doelen maar heeft </a:t>
            </a:r>
            <a:r>
              <a:rPr lang="nl-NL" sz="1800" b="1" i="1" dirty="0" smtClean="0"/>
              <a:t>hoge</a:t>
            </a:r>
            <a:r>
              <a:rPr lang="nl-NL" sz="1800" i="1" dirty="0" smtClean="0"/>
              <a:t> ambities, niemand wil mijn in zijn </a:t>
            </a:r>
            <a:r>
              <a:rPr lang="nl-NL" sz="1800" b="1" i="1" dirty="0" smtClean="0"/>
              <a:t>achtertuin</a:t>
            </a:r>
            <a:r>
              <a:rPr lang="nl-NL" sz="1800" i="1" dirty="0" smtClean="0"/>
              <a:t>, steeds </a:t>
            </a:r>
            <a:r>
              <a:rPr lang="nl-NL" sz="1800" b="1" i="1" dirty="0" smtClean="0"/>
              <a:t>grotere vraag </a:t>
            </a:r>
            <a:r>
              <a:rPr lang="nl-NL" sz="1800" i="1" dirty="0" smtClean="0"/>
              <a:t>naar materialen maar ook veel </a:t>
            </a:r>
            <a:r>
              <a:rPr lang="nl-NL" sz="1800" b="1" i="1" dirty="0" smtClean="0"/>
              <a:t>onzekerheid</a:t>
            </a:r>
            <a:r>
              <a:rPr lang="nl-NL" sz="1800" i="1" dirty="0" smtClean="0"/>
              <a:t>.</a:t>
            </a:r>
          </a:p>
          <a:p>
            <a:endParaRPr lang="nl-NL" sz="1800" i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Oplossingen?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60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11</a:t>
            </a:fld>
            <a:endParaRPr lang="nl-NL" sz="1200" dirty="0"/>
          </a:p>
        </p:txBody>
      </p:sp>
      <p:sp>
        <p:nvSpPr>
          <p:cNvPr id="5" name="Freeform 2"/>
          <p:cNvSpPr/>
          <p:nvPr/>
        </p:nvSpPr>
        <p:spPr>
          <a:xfrm>
            <a:off x="4772102" y="170536"/>
            <a:ext cx="3528392" cy="4837925"/>
          </a:xfrm>
          <a:custGeom>
            <a:avLst/>
            <a:gdLst/>
            <a:ahLst/>
            <a:cxnLst/>
            <a:rect l="l" t="t" r="r" b="b"/>
            <a:pathLst>
              <a:path w="6425330" h="9102551">
                <a:moveTo>
                  <a:pt x="0" y="0"/>
                </a:moveTo>
                <a:lnTo>
                  <a:pt x="6425330" y="0"/>
                </a:lnTo>
                <a:lnTo>
                  <a:pt x="6425330" y="9102552"/>
                </a:lnTo>
                <a:lnTo>
                  <a:pt x="0" y="9102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29185"/>
            <a:ext cx="4200981" cy="359028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24177" y="55552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Kritieke materialen in de Nederlandse toeleveringsketen | CBS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59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12</a:t>
            </a:fld>
            <a:endParaRPr lang="nl-NL" sz="1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55090"/>
            <a:ext cx="3456384" cy="2852510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Nederland grote importeur,</a:t>
            </a:r>
          </a:p>
          <a:p>
            <a:r>
              <a:rPr lang="nl-NL" dirty="0" smtClean="0"/>
              <a:t>maar veel is Doorvoer </a:t>
            </a:r>
          </a:p>
          <a:p>
            <a:r>
              <a:rPr lang="nl-NL" dirty="0" smtClean="0"/>
              <a:t>In buitenlands eigendom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046" y="2250469"/>
            <a:ext cx="3312368" cy="2781783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7020272" y="4698840"/>
            <a:ext cx="720080" cy="39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899" y="104363"/>
            <a:ext cx="3493345" cy="214610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580414" y="1994523"/>
            <a:ext cx="720080" cy="39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2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13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Ook zonder quasi-doorvoer is meeste import voor het buitenland….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90448"/>
            <a:ext cx="7128792" cy="343346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846022" y="4116686"/>
            <a:ext cx="100811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6854134" y="2139702"/>
            <a:ext cx="1750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NL-’se markt:</a:t>
            </a:r>
          </a:p>
          <a:p>
            <a:r>
              <a:rPr lang="nl-NL" dirty="0" smtClean="0"/>
              <a:t>5-13%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Buitenland:</a:t>
            </a:r>
          </a:p>
          <a:p>
            <a:r>
              <a:rPr lang="nl-NL" dirty="0" smtClean="0"/>
              <a:t>87-95%</a:t>
            </a:r>
          </a:p>
          <a:p>
            <a:endParaRPr lang="nl-NL" dirty="0"/>
          </a:p>
          <a:p>
            <a:r>
              <a:rPr lang="nl-NL" dirty="0" smtClean="0"/>
              <a:t>(incl.-excl. doorvoer)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31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14</a:t>
            </a:fld>
            <a:endParaRPr lang="nl-NL" sz="1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70848"/>
            <a:ext cx="5285998" cy="3377166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In Nederland meeste verwerkt door de basismetaalindustrie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50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15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Rusland grootste leverancier grondstoffen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80" y="2405631"/>
            <a:ext cx="7128792" cy="273786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67544" y="105958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Directe</a:t>
            </a:r>
            <a:r>
              <a:rPr lang="nl-NL" dirty="0" smtClean="0"/>
              <a:t> import naar land van bestemming (met/zonder quasi-doorvoer):</a:t>
            </a:r>
          </a:p>
          <a:p>
            <a:pPr marL="342900" indent="-342900">
              <a:buAutoNum type="arabicParenR"/>
            </a:pPr>
            <a:r>
              <a:rPr lang="nl-NL" dirty="0" smtClean="0"/>
              <a:t>Rusland 1,2- 3,1 </a:t>
            </a:r>
            <a:r>
              <a:rPr lang="nl-NL" dirty="0" err="1" smtClean="0"/>
              <a:t>mld</a:t>
            </a:r>
            <a:r>
              <a:rPr lang="nl-NL" dirty="0" smtClean="0"/>
              <a:t>	4) China 0,2- 1,0 </a:t>
            </a:r>
            <a:r>
              <a:rPr lang="nl-NL" dirty="0" err="1" smtClean="0"/>
              <a:t>mld</a:t>
            </a:r>
            <a:r>
              <a:rPr lang="nl-NL" dirty="0" smtClean="0"/>
              <a:t>           7) Brazilië 0,1- 0,5 </a:t>
            </a:r>
            <a:r>
              <a:rPr lang="nl-NL" dirty="0" err="1" smtClean="0"/>
              <a:t>mld</a:t>
            </a:r>
            <a:endParaRPr lang="nl-NL" dirty="0" smtClean="0"/>
          </a:p>
          <a:p>
            <a:pPr marL="342900" indent="-342900">
              <a:buAutoNum type="arabicParenR"/>
            </a:pPr>
            <a:r>
              <a:rPr lang="nl-NL" dirty="0" smtClean="0"/>
              <a:t>Australië		5) </a:t>
            </a:r>
            <a:r>
              <a:rPr lang="nl-NL" dirty="0" err="1" smtClean="0"/>
              <a:t>Noorw</a:t>
            </a:r>
            <a:r>
              <a:rPr lang="nl-NL" dirty="0" smtClean="0"/>
              <a:t> 0,4- 1,0 </a:t>
            </a:r>
            <a:r>
              <a:rPr lang="nl-NL" dirty="0" err="1" smtClean="0"/>
              <a:t>mld</a:t>
            </a:r>
            <a:r>
              <a:rPr lang="nl-NL" dirty="0" smtClean="0"/>
              <a:t>         8) Z-Afrika 0,2- 0,4 </a:t>
            </a:r>
            <a:r>
              <a:rPr lang="nl-NL" dirty="0" err="1" smtClean="0"/>
              <a:t>mld</a:t>
            </a:r>
            <a:endParaRPr lang="nl-NL" dirty="0" smtClean="0"/>
          </a:p>
          <a:p>
            <a:pPr marL="342900" indent="-342900">
              <a:buAutoNum type="arabicParenR"/>
            </a:pPr>
            <a:r>
              <a:rPr lang="nl-NL" dirty="0" smtClean="0"/>
              <a:t>VS	0,7- 1,8 </a:t>
            </a:r>
            <a:r>
              <a:rPr lang="nl-NL" dirty="0" err="1" smtClean="0"/>
              <a:t>mld</a:t>
            </a:r>
            <a:r>
              <a:rPr lang="nl-NL" dirty="0" smtClean="0"/>
              <a:t>	6) Canada 0,3- 0,7 </a:t>
            </a:r>
            <a:r>
              <a:rPr lang="nl-NL" dirty="0" err="1" smtClean="0"/>
              <a:t>mld</a:t>
            </a:r>
            <a:r>
              <a:rPr lang="nl-NL" dirty="0" smtClean="0"/>
              <a:t>        9) Duitsland 0,2- 0,2 </a:t>
            </a:r>
            <a:r>
              <a:rPr lang="nl-NL" dirty="0" err="1" smtClean="0"/>
              <a:t>mld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95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/>
              <a:pPr algn="ctr"/>
              <a:t>16</a:t>
            </a:fld>
            <a:endParaRPr lang="nl-NL" sz="1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15567"/>
            <a:ext cx="3309273" cy="4152929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1547664" y="2067694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51520" y="699542"/>
            <a:ext cx="41764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251520" y="195486"/>
            <a:ext cx="8568952" cy="504056"/>
          </a:xfrm>
        </p:spPr>
        <p:txBody>
          <a:bodyPr/>
          <a:lstStyle/>
          <a:p>
            <a:r>
              <a:rPr lang="en-US" sz="2800" dirty="0" err="1" smtClean="0"/>
              <a:t>Indirecte</a:t>
            </a:r>
            <a:r>
              <a:rPr lang="en-US" sz="2800" dirty="0" smtClean="0"/>
              <a:t> </a:t>
            </a:r>
            <a:r>
              <a:rPr lang="en-US" sz="2800" dirty="0" err="1" smtClean="0"/>
              <a:t>toeleveranciers</a:t>
            </a:r>
            <a:r>
              <a:rPr lang="en-US" sz="2800" dirty="0" smtClean="0"/>
              <a:t>: </a:t>
            </a:r>
            <a:r>
              <a:rPr lang="en-US" sz="2800" dirty="0" err="1" smtClean="0"/>
              <a:t>veel</a:t>
            </a:r>
            <a:r>
              <a:rPr lang="en-US" sz="2800" dirty="0" smtClean="0"/>
              <a:t> detail-</a:t>
            </a:r>
            <a:r>
              <a:rPr lang="en-US" sz="2800" dirty="0" err="1" smtClean="0"/>
              <a:t>informatie</a:t>
            </a:r>
            <a:r>
              <a:rPr lang="en-US" sz="2800" dirty="0" smtClean="0"/>
              <a:t> </a:t>
            </a:r>
            <a:r>
              <a:rPr lang="en-US" sz="2800" dirty="0" err="1" smtClean="0"/>
              <a:t>boven</a:t>
            </a:r>
            <a:r>
              <a:rPr lang="en-US" sz="2800" dirty="0" smtClean="0"/>
              <a:t> water </a:t>
            </a:r>
            <a:r>
              <a:rPr lang="en-US" sz="2800" dirty="0" err="1" smtClean="0"/>
              <a:t>gehaald</a:t>
            </a:r>
            <a:endParaRPr lang="nl-NL" sz="2800" dirty="0"/>
          </a:p>
        </p:txBody>
      </p:sp>
      <p:sp>
        <p:nvSpPr>
          <p:cNvPr id="7" name="Ovaal 6"/>
          <p:cNvSpPr/>
          <p:nvPr/>
        </p:nvSpPr>
        <p:spPr>
          <a:xfrm>
            <a:off x="3347864" y="2067694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4136857" y="1347614"/>
            <a:ext cx="4467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96 mln. euro (2019) oorspronkelijk uit Chili en komt na verwerking in ander land NL binnen</a:t>
            </a:r>
          </a:p>
          <a:p>
            <a:endParaRPr lang="nl-NL" dirty="0"/>
          </a:p>
          <a:p>
            <a:r>
              <a:rPr lang="nl-NL" dirty="0" smtClean="0"/>
              <a:t>68% daarvan via Azië, hier gaat het met name om bewerkingen/producten van lithium en koper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17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5128D0D-EFB9-4F1E-922A-9A8084A21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/>
              <a:pPr algn="ctr"/>
              <a:t>17</a:t>
            </a:fld>
            <a:endParaRPr lang="nl-NL" sz="1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48CC41-F724-4BA0-9C80-1182C8CF832B}"/>
              </a:ext>
            </a:extLst>
          </p:cNvPr>
          <p:cNvSpPr/>
          <p:nvPr/>
        </p:nvSpPr>
        <p:spPr>
          <a:xfrm>
            <a:off x="5425482" y="2054438"/>
            <a:ext cx="1449978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3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5C89CC-D62E-41B5-AC97-D4A162B56EAC}"/>
              </a:ext>
            </a:extLst>
          </p:cNvPr>
          <p:cNvSpPr/>
          <p:nvPr/>
        </p:nvSpPr>
        <p:spPr>
          <a:xfrm>
            <a:off x="2936050" y="3400871"/>
            <a:ext cx="1856064" cy="685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35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7FA10F-5507-4275-9A2F-938A9647DB5D}"/>
              </a:ext>
            </a:extLst>
          </p:cNvPr>
          <p:cNvSpPr/>
          <p:nvPr/>
        </p:nvSpPr>
        <p:spPr>
          <a:xfrm>
            <a:off x="1763688" y="2067694"/>
            <a:ext cx="1631289" cy="685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BA041-4FAE-4BBF-9638-294448EFF32F}"/>
              </a:ext>
            </a:extLst>
          </p:cNvPr>
          <p:cNvSpPr txBox="1"/>
          <p:nvPr/>
        </p:nvSpPr>
        <p:spPr>
          <a:xfrm>
            <a:off x="1763688" y="2252636"/>
            <a:ext cx="1580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50" dirty="0">
                <a:solidFill>
                  <a:schemeClr val="bg1"/>
                </a:solidFill>
              </a:rPr>
              <a:t>Rusland</a:t>
            </a:r>
          </a:p>
          <a:p>
            <a:endParaRPr lang="en-NL" sz="135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0C2FB-4F63-4FA6-B9A6-381EA08B151B}"/>
              </a:ext>
            </a:extLst>
          </p:cNvPr>
          <p:cNvSpPr txBox="1"/>
          <p:nvPr/>
        </p:nvSpPr>
        <p:spPr>
          <a:xfrm>
            <a:off x="3190560" y="3596075"/>
            <a:ext cx="16015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Verenigde Staten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4457DC-A42E-4F34-8C45-3E624BFFDBC9}"/>
              </a:ext>
            </a:extLst>
          </p:cNvPr>
          <p:cNvSpPr txBox="1"/>
          <p:nvPr/>
        </p:nvSpPr>
        <p:spPr>
          <a:xfrm>
            <a:off x="7371861" y="1859129"/>
            <a:ext cx="11954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China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615E56-305A-4096-B994-4E402183D833}"/>
              </a:ext>
            </a:extLst>
          </p:cNvPr>
          <p:cNvSpPr txBox="1"/>
          <p:nvPr/>
        </p:nvSpPr>
        <p:spPr>
          <a:xfrm>
            <a:off x="5484212" y="2244782"/>
            <a:ext cx="13058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Nederland</a:t>
            </a:r>
          </a:p>
          <a:p>
            <a:endParaRPr lang="en-NL" sz="1350" dirty="0">
              <a:solidFill>
                <a:schemeClr val="bg1"/>
              </a:solidFill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8BD7B45-21E8-443D-8708-20F235EC98F4}"/>
              </a:ext>
            </a:extLst>
          </p:cNvPr>
          <p:cNvCxnSpPr>
            <a:cxnSpLocks/>
            <a:stCxn id="11" idx="2"/>
            <a:endCxn id="10" idx="1"/>
          </p:cNvCxnSpPr>
          <p:nvPr/>
        </p:nvCxnSpPr>
        <p:spPr>
          <a:xfrm rot="16200000" flipH="1">
            <a:off x="2262553" y="3070274"/>
            <a:ext cx="990277" cy="3567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E9CA7D8-149A-4FDF-907B-08B1DC58E8B8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792114" y="2753493"/>
            <a:ext cx="858517" cy="99027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9F3435C-C037-4FF9-9294-4678E5A07134}"/>
              </a:ext>
            </a:extLst>
          </p:cNvPr>
          <p:cNvSpPr txBox="1"/>
          <p:nvPr/>
        </p:nvSpPr>
        <p:spPr>
          <a:xfrm>
            <a:off x="2579332" y="3000175"/>
            <a:ext cx="9977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Nikkelerts</a:t>
            </a:r>
            <a:endParaRPr lang="en-NL" sz="13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4AB492-5FD9-4091-83E6-FA437A2F282F}"/>
              </a:ext>
            </a:extLst>
          </p:cNvPr>
          <p:cNvSpPr txBox="1"/>
          <p:nvPr/>
        </p:nvSpPr>
        <p:spPr>
          <a:xfrm>
            <a:off x="5081534" y="2982469"/>
            <a:ext cx="5775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RVS</a:t>
            </a:r>
            <a:endParaRPr lang="en-NL" sz="13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FAC2CE-1811-44DD-BD28-A42FDE8DF718}"/>
              </a:ext>
            </a:extLst>
          </p:cNvPr>
          <p:cNvSpPr txBox="1"/>
          <p:nvPr/>
        </p:nvSpPr>
        <p:spPr>
          <a:xfrm>
            <a:off x="4047817" y="1312384"/>
            <a:ext cx="5180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RVS</a:t>
            </a:r>
            <a:endParaRPr lang="en-NL" sz="1350" dirty="0"/>
          </a:p>
        </p:txBody>
      </p:sp>
      <p:cxnSp>
        <p:nvCxnSpPr>
          <p:cNvPr id="20" name="Rechte verbindingslijn met pijl 19"/>
          <p:cNvCxnSpPr>
            <a:stCxn id="11" idx="3"/>
          </p:cNvCxnSpPr>
          <p:nvPr/>
        </p:nvCxnSpPr>
        <p:spPr>
          <a:xfrm flipV="1">
            <a:off x="3394977" y="2397338"/>
            <a:ext cx="2030505" cy="13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33">
            <a:extLst>
              <a:ext uri="{FF2B5EF4-FFF2-40B4-BE49-F238E27FC236}">
                <a16:creationId xmlns:a16="http://schemas.microsoft.com/office/drawing/2014/main" id="{BC4AB492-5FD9-4091-83E6-FA437A2F282F}"/>
              </a:ext>
            </a:extLst>
          </p:cNvPr>
          <p:cNvSpPr txBox="1"/>
          <p:nvPr/>
        </p:nvSpPr>
        <p:spPr>
          <a:xfrm>
            <a:off x="3993063" y="2408816"/>
            <a:ext cx="9734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Nikkelerts</a:t>
            </a:r>
            <a:endParaRPr lang="en-NL" sz="1350" dirty="0"/>
          </a:p>
        </p:txBody>
      </p:sp>
      <p:sp>
        <p:nvSpPr>
          <p:cNvPr id="2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86522" y="377249"/>
            <a:ext cx="8422680" cy="504056"/>
          </a:xfrm>
        </p:spPr>
        <p:txBody>
          <a:bodyPr/>
          <a:lstStyle/>
          <a:p>
            <a:r>
              <a:rPr lang="nl-NL" sz="2800" dirty="0" smtClean="0"/>
              <a:t>Fictieve toeleveringsketen, diverse afhankelijkheden</a:t>
            </a:r>
            <a:endParaRPr lang="nl-NL" sz="2800" dirty="0"/>
          </a:p>
        </p:txBody>
      </p:sp>
      <p:cxnSp>
        <p:nvCxnSpPr>
          <p:cNvPr id="7" name="Gebogen verbindingslijn 6"/>
          <p:cNvCxnSpPr>
            <a:stCxn id="11" idx="0"/>
            <a:endCxn id="5" idx="0"/>
          </p:cNvCxnSpPr>
          <p:nvPr/>
        </p:nvCxnSpPr>
        <p:spPr>
          <a:xfrm rot="5400000" flipH="1" flipV="1">
            <a:off x="4358274" y="275497"/>
            <a:ext cx="13256" cy="3571138"/>
          </a:xfrm>
          <a:prstGeom prst="bentConnector3">
            <a:avLst>
              <a:gd name="adj1" fmla="val 312294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9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18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7544" y="195486"/>
            <a:ext cx="7632848" cy="504056"/>
          </a:xfrm>
        </p:spPr>
        <p:txBody>
          <a:bodyPr/>
          <a:lstStyle/>
          <a:p>
            <a:r>
              <a:rPr lang="nl-NL" dirty="0" smtClean="0"/>
              <a:t>Maar China is de belangrijkste leverancier van producten met kritieke grondstoffen (en veel grotere bedragen)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23678"/>
            <a:ext cx="703167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19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Grondstof</a:t>
            </a:r>
            <a:r>
              <a:rPr lang="en-US" dirty="0" smtClean="0"/>
              <a:t> vs product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70446"/>
            <a:ext cx="864096" cy="456180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7" y="421807"/>
            <a:ext cx="1063004" cy="4526207"/>
          </a:xfrm>
          <a:prstGeom prst="rect">
            <a:avLst/>
          </a:prstGeom>
        </p:spPr>
      </p:pic>
      <p:sp>
        <p:nvSpPr>
          <p:cNvPr id="29" name="Ovaal 28"/>
          <p:cNvSpPr/>
          <p:nvPr/>
        </p:nvSpPr>
        <p:spPr>
          <a:xfrm>
            <a:off x="6732240" y="843558"/>
            <a:ext cx="864096" cy="1440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/>
          <p:nvPr/>
        </p:nvSpPr>
        <p:spPr>
          <a:xfrm>
            <a:off x="6588224" y="1995686"/>
            <a:ext cx="864096" cy="1440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/>
          <p:nvPr/>
        </p:nvSpPr>
        <p:spPr>
          <a:xfrm>
            <a:off x="6623312" y="2499742"/>
            <a:ext cx="864096" cy="1440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/>
          <p:nvPr/>
        </p:nvSpPr>
        <p:spPr>
          <a:xfrm>
            <a:off x="6634240" y="4011910"/>
            <a:ext cx="864096" cy="1440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/>
          <p:nvPr/>
        </p:nvSpPr>
        <p:spPr>
          <a:xfrm>
            <a:off x="6623312" y="4378065"/>
            <a:ext cx="864096" cy="1440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/>
          <p:nvPr/>
        </p:nvSpPr>
        <p:spPr>
          <a:xfrm>
            <a:off x="6606202" y="4705158"/>
            <a:ext cx="864096" cy="1440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/>
          <p:nvPr/>
        </p:nvSpPr>
        <p:spPr>
          <a:xfrm>
            <a:off x="4716016" y="4515966"/>
            <a:ext cx="864096" cy="1440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/>
          <p:nvPr/>
        </p:nvSpPr>
        <p:spPr>
          <a:xfrm>
            <a:off x="4716016" y="3795886"/>
            <a:ext cx="864096" cy="1440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/>
          <p:nvPr/>
        </p:nvSpPr>
        <p:spPr>
          <a:xfrm>
            <a:off x="4730107" y="3651870"/>
            <a:ext cx="864096" cy="1440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/>
          <p:nvPr/>
        </p:nvSpPr>
        <p:spPr>
          <a:xfrm>
            <a:off x="4644008" y="1419622"/>
            <a:ext cx="864096" cy="1440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/>
          <p:nvPr/>
        </p:nvSpPr>
        <p:spPr>
          <a:xfrm>
            <a:off x="4666977" y="1145674"/>
            <a:ext cx="864096" cy="1440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/>
          <p:nvPr/>
        </p:nvSpPr>
        <p:spPr>
          <a:xfrm>
            <a:off x="4666977" y="591530"/>
            <a:ext cx="864096" cy="14401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5940152" y="1635646"/>
            <a:ext cx="648072" cy="2366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V="1">
            <a:off x="5940152" y="1635646"/>
            <a:ext cx="576064" cy="237626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/>
          <p:cNvSpPr txBox="1"/>
          <p:nvPr/>
        </p:nvSpPr>
        <p:spPr>
          <a:xfrm>
            <a:off x="539552" y="121768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Productanalyse</a:t>
            </a:r>
            <a:r>
              <a:rPr lang="en-US" dirty="0" smtClean="0"/>
              <a:t> </a:t>
            </a:r>
            <a:r>
              <a:rPr lang="en-US" dirty="0" err="1" smtClean="0"/>
              <a:t>geeft</a:t>
            </a:r>
            <a:r>
              <a:rPr lang="en-US" dirty="0" smtClean="0"/>
              <a:t> </a:t>
            </a:r>
            <a:r>
              <a:rPr lang="en-US" dirty="0" err="1" smtClean="0"/>
              <a:t>complementair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Meer </a:t>
            </a:r>
            <a:r>
              <a:rPr lang="en-US" dirty="0" err="1" smtClean="0"/>
              <a:t>aandacht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Chinese </a:t>
            </a:r>
            <a:r>
              <a:rPr lang="en-US" dirty="0" err="1" smtClean="0"/>
              <a:t>productie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verwerking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Meer </a:t>
            </a:r>
            <a:r>
              <a:rPr lang="en-US" dirty="0" err="1" smtClean="0"/>
              <a:t>aandacht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kritikaliteit</a:t>
            </a:r>
            <a:r>
              <a:rPr lang="en-US" dirty="0"/>
              <a:t> </a:t>
            </a:r>
            <a:r>
              <a:rPr lang="en-US" dirty="0" smtClean="0"/>
              <a:t>(% </a:t>
            </a:r>
            <a:r>
              <a:rPr lang="en-US" dirty="0" err="1" smtClean="0"/>
              <a:t>grondstof</a:t>
            </a:r>
            <a:r>
              <a:rPr lang="en-US" dirty="0" smtClean="0"/>
              <a:t> </a:t>
            </a:r>
            <a:r>
              <a:rPr lang="en-US" dirty="0" err="1" smtClean="0"/>
              <a:t>telt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82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Pascal Ramaekers, mede namens: Khee Fung Wong, Timon Bohn en Tom Notten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15 mei 2024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Kritieke grondstoffen in de Nederlandse toeleveringsketen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smtClean="0"/>
              <a:t>Hoe afhankelijk zijn we van China?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62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20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987574"/>
            <a:ext cx="7920880" cy="3888432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-   Slechts 5% van de import voor de Nederlandse markt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Daarbij zijn de grote stromen bovendien laagwaardig (cokeskolen) of strategisch, maar niet kritiek (koper, nikkel)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Puur kijkend naar de import van kritieke grondstoffen is China’s rol relatief klein, maar die is juist bijzonder groot indien je ook kijkt naar:</a:t>
            </a:r>
          </a:p>
          <a:p>
            <a:r>
              <a:rPr lang="nl-NL" dirty="0"/>
              <a:t>	</a:t>
            </a:r>
            <a:r>
              <a:rPr lang="nl-NL" dirty="0" smtClean="0"/>
              <a:t>a) Mondiale plaatje (winning, verwerking, zeggenschap)</a:t>
            </a:r>
          </a:p>
          <a:p>
            <a:r>
              <a:rPr lang="nl-NL" dirty="0"/>
              <a:t>	</a:t>
            </a:r>
            <a:r>
              <a:rPr lang="nl-NL" dirty="0" smtClean="0"/>
              <a:t>b) EU-plaatje (EU-afhankelijkheid, geringe EU-productie) </a:t>
            </a:r>
          </a:p>
          <a:p>
            <a:r>
              <a:rPr lang="nl-NL" dirty="0"/>
              <a:t>	</a:t>
            </a:r>
            <a:r>
              <a:rPr lang="nl-NL" dirty="0" smtClean="0"/>
              <a:t>c) Productanalyse (China nummer 1)</a:t>
            </a:r>
          </a:p>
          <a:p>
            <a:r>
              <a:rPr lang="nl-NL" dirty="0"/>
              <a:t>	</a:t>
            </a:r>
            <a:r>
              <a:rPr lang="nl-NL" dirty="0" smtClean="0"/>
              <a:t>d) Rapporten van TNO e.a. (</a:t>
            </a:r>
            <a:r>
              <a:rPr lang="nl-NL" dirty="0" err="1" smtClean="0"/>
              <a:t>kritikaliteit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Conclusies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63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21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699542"/>
            <a:ext cx="8136904" cy="4443958"/>
          </a:xfrm>
        </p:spPr>
        <p:txBody>
          <a:bodyPr>
            <a:normAutofit fontScale="40000" lnSpcReduction="20000"/>
          </a:bodyPr>
          <a:lstStyle/>
          <a:p>
            <a:endParaRPr lang="en-US" sz="4000" dirty="0" smtClean="0">
              <a:hlinkClick r:id="rId2"/>
            </a:endParaRPr>
          </a:p>
          <a:p>
            <a:r>
              <a:rPr lang="en-US" sz="4000" dirty="0" err="1" smtClean="0">
                <a:hlinkClick r:id="rId2"/>
              </a:rPr>
              <a:t>Zie</a:t>
            </a:r>
            <a:r>
              <a:rPr lang="en-US" sz="4000" dirty="0" smtClean="0">
                <a:hlinkClick r:id="rId2"/>
              </a:rPr>
              <a:t> </a:t>
            </a:r>
            <a:r>
              <a:rPr lang="en-US" sz="4000" dirty="0" err="1" smtClean="0">
                <a:hlinkClick r:id="rId2"/>
              </a:rPr>
              <a:t>ook</a:t>
            </a:r>
            <a:r>
              <a:rPr lang="en-US" sz="4000" dirty="0" smtClean="0">
                <a:hlinkClick r:id="rId2"/>
              </a:rPr>
              <a:t>:</a:t>
            </a:r>
          </a:p>
          <a:p>
            <a:r>
              <a:rPr lang="en-US" sz="4000" dirty="0" smtClean="0">
                <a:hlinkClick r:id="rId2"/>
              </a:rPr>
              <a:t>CBS-</a:t>
            </a:r>
            <a:r>
              <a:rPr lang="en-US" sz="4000" dirty="0" err="1" smtClean="0">
                <a:hlinkClick r:id="rId2"/>
              </a:rPr>
              <a:t>werk</a:t>
            </a:r>
            <a:r>
              <a:rPr lang="en-US" sz="4000" dirty="0" smtClean="0">
                <a:hlinkClick r:id="rId2"/>
              </a:rPr>
              <a:t> over </a:t>
            </a:r>
            <a:r>
              <a:rPr lang="en-US" sz="4000" dirty="0" err="1" smtClean="0">
                <a:hlinkClick r:id="rId2"/>
              </a:rPr>
              <a:t>knelpunten</a:t>
            </a:r>
            <a:r>
              <a:rPr lang="en-US" sz="4000" dirty="0" smtClean="0">
                <a:hlinkClick r:id="rId2"/>
              </a:rPr>
              <a:t> in </a:t>
            </a:r>
            <a:r>
              <a:rPr lang="en-US" sz="4000" dirty="0" err="1" smtClean="0">
                <a:hlinkClick r:id="rId2"/>
              </a:rPr>
              <a:t>toeleveringsketens</a:t>
            </a:r>
            <a:r>
              <a:rPr lang="en-US" sz="4000" dirty="0" smtClean="0">
                <a:hlinkClick r:id="rId2"/>
              </a:rPr>
              <a:t> van </a:t>
            </a:r>
            <a:r>
              <a:rPr lang="en-US" sz="4000" dirty="0" err="1" smtClean="0">
                <a:hlinkClick r:id="rId2"/>
              </a:rPr>
              <a:t>vijf</a:t>
            </a:r>
            <a:r>
              <a:rPr lang="en-US" sz="4000" dirty="0" smtClean="0">
                <a:hlinkClick r:id="rId2"/>
              </a:rPr>
              <a:t> </a:t>
            </a:r>
            <a:r>
              <a:rPr lang="en-US" sz="4000" dirty="0" err="1" smtClean="0">
                <a:hlinkClick r:id="rId2"/>
              </a:rPr>
              <a:t>strategische</a:t>
            </a:r>
            <a:r>
              <a:rPr lang="en-US" sz="4000" dirty="0" smtClean="0">
                <a:hlinkClick r:id="rId2"/>
              </a:rPr>
              <a:t> </a:t>
            </a:r>
            <a:r>
              <a:rPr lang="en-US" sz="4000" dirty="0" err="1" smtClean="0">
                <a:hlinkClick r:id="rId2"/>
              </a:rPr>
              <a:t>bedrijfstakken</a:t>
            </a:r>
            <a:endParaRPr lang="en-US" sz="4000" dirty="0" smtClean="0"/>
          </a:p>
          <a:p>
            <a:pPr marL="457200" indent="-457200">
              <a:buAutoNum type="arabicParenR"/>
            </a:pPr>
            <a:endParaRPr lang="nl-NL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err="1" smtClean="0"/>
              <a:t>Juni</a:t>
            </a:r>
            <a:r>
              <a:rPr lang="en-US" sz="4000" dirty="0" smtClean="0"/>
              <a:t> 2024: </a:t>
            </a:r>
            <a:r>
              <a:rPr lang="en-US" sz="4000" dirty="0" err="1" smtClean="0"/>
              <a:t>Nieuwsbericht</a:t>
            </a:r>
            <a:r>
              <a:rPr lang="en-US" sz="4000" dirty="0" smtClean="0"/>
              <a:t> &gt; </a:t>
            </a:r>
            <a:r>
              <a:rPr lang="en-US" sz="4000" dirty="0" err="1" smtClean="0"/>
              <a:t>Kritieke</a:t>
            </a:r>
            <a:r>
              <a:rPr lang="en-US" sz="4000" dirty="0" smtClean="0"/>
              <a:t> </a:t>
            </a:r>
            <a:r>
              <a:rPr lang="en-US" sz="4000" dirty="0" err="1" smtClean="0"/>
              <a:t>grondstoffen</a:t>
            </a:r>
            <a:r>
              <a:rPr lang="en-US" sz="4000" dirty="0" smtClean="0"/>
              <a:t> </a:t>
            </a:r>
            <a:r>
              <a:rPr lang="en-US" sz="4000" dirty="0" err="1" smtClean="0"/>
              <a:t>voor</a:t>
            </a:r>
            <a:r>
              <a:rPr lang="en-US" sz="4000" dirty="0" smtClean="0"/>
              <a:t> de </a:t>
            </a:r>
            <a:r>
              <a:rPr lang="en-US" sz="4000" dirty="0" err="1" smtClean="0"/>
              <a:t>energietransitie</a:t>
            </a:r>
            <a:endParaRPr lang="en-US" sz="4000" dirty="0" smtClean="0"/>
          </a:p>
          <a:p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September 2024: Nederland </a:t>
            </a:r>
            <a:r>
              <a:rPr lang="en-US" sz="4000" dirty="0" err="1" smtClean="0"/>
              <a:t>Handelsland</a:t>
            </a:r>
            <a:r>
              <a:rPr lang="en-US" sz="4000" dirty="0" smtClean="0"/>
              <a:t> &gt; </a:t>
            </a:r>
            <a:r>
              <a:rPr lang="en-US" sz="4000" dirty="0" err="1" smtClean="0"/>
              <a:t>Producten</a:t>
            </a:r>
            <a:r>
              <a:rPr lang="en-US" sz="4000" dirty="0" smtClean="0"/>
              <a:t> met </a:t>
            </a:r>
            <a:r>
              <a:rPr lang="en-US" sz="4000" dirty="0" err="1" smtClean="0"/>
              <a:t>Kritieke</a:t>
            </a:r>
            <a:r>
              <a:rPr lang="en-US" sz="4000" dirty="0" smtClean="0"/>
              <a:t> </a:t>
            </a:r>
            <a:r>
              <a:rPr lang="en-US" sz="4000" dirty="0" err="1" smtClean="0"/>
              <a:t>grondstoffen</a:t>
            </a:r>
            <a:r>
              <a:rPr lang="en-US" sz="4000" dirty="0" smtClean="0"/>
              <a:t> 2023</a:t>
            </a:r>
          </a:p>
          <a:p>
            <a:endParaRPr lang="en-US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err="1" smtClean="0"/>
              <a:t>Vanaf</a:t>
            </a:r>
            <a:r>
              <a:rPr lang="en-US" sz="4000" dirty="0" smtClean="0"/>
              <a:t> </a:t>
            </a:r>
            <a:r>
              <a:rPr lang="en-US" sz="4000" dirty="0" err="1" smtClean="0"/>
              <a:t>dit</a:t>
            </a:r>
            <a:r>
              <a:rPr lang="en-US" sz="4000" dirty="0" smtClean="0"/>
              <a:t> </a:t>
            </a:r>
            <a:r>
              <a:rPr lang="en-US" sz="4000" dirty="0" err="1" smtClean="0"/>
              <a:t>jaar</a:t>
            </a:r>
            <a:r>
              <a:rPr lang="en-US" sz="4000" dirty="0" smtClean="0"/>
              <a:t>: CBS-</a:t>
            </a:r>
            <a:r>
              <a:rPr lang="en-US" sz="4000" dirty="0" err="1" smtClean="0"/>
              <a:t>deelname</a:t>
            </a:r>
            <a:r>
              <a:rPr lang="en-US" sz="4000" dirty="0" smtClean="0"/>
              <a:t> </a:t>
            </a:r>
            <a:r>
              <a:rPr lang="en-US" sz="4000" dirty="0" err="1" smtClean="0"/>
              <a:t>aan</a:t>
            </a:r>
            <a:r>
              <a:rPr lang="en-US" sz="4000" dirty="0" smtClean="0"/>
              <a:t> </a:t>
            </a:r>
            <a:r>
              <a:rPr lang="en-US" sz="4000" dirty="0" err="1" smtClean="0"/>
              <a:t>Grondstoffen</a:t>
            </a:r>
            <a:r>
              <a:rPr lang="en-US" sz="4000" dirty="0" smtClean="0"/>
              <a:t> </a:t>
            </a:r>
            <a:r>
              <a:rPr lang="en-US" sz="4000" dirty="0" err="1" smtClean="0"/>
              <a:t>Observatorium</a:t>
            </a:r>
            <a:r>
              <a:rPr lang="en-US" sz="4000" dirty="0" smtClean="0"/>
              <a:t> van TNO</a:t>
            </a:r>
          </a:p>
          <a:p>
            <a:endParaRPr lang="en-US" sz="4000" dirty="0"/>
          </a:p>
          <a:p>
            <a:endParaRPr lang="en-US" sz="4000" dirty="0" smtClean="0"/>
          </a:p>
          <a:p>
            <a:r>
              <a:rPr lang="en-US" sz="4000" b="1" dirty="0" err="1" smtClean="0"/>
              <a:t>Uitdagingen</a:t>
            </a:r>
            <a:r>
              <a:rPr lang="en-US" sz="4000" b="1" dirty="0" smtClean="0"/>
              <a:t>:</a:t>
            </a:r>
          </a:p>
          <a:p>
            <a:endParaRPr lang="en-US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Meer </a:t>
            </a:r>
            <a:r>
              <a:rPr lang="en-US" sz="4000" dirty="0" err="1" smtClean="0"/>
              <a:t>aandacht</a:t>
            </a:r>
            <a:r>
              <a:rPr lang="en-US" sz="4000" dirty="0" smtClean="0"/>
              <a:t> </a:t>
            </a:r>
            <a:r>
              <a:rPr lang="en-US" sz="4000" dirty="0" err="1" smtClean="0"/>
              <a:t>voor</a:t>
            </a:r>
            <a:r>
              <a:rPr lang="en-US" sz="4000" dirty="0" smtClean="0"/>
              <a:t> </a:t>
            </a:r>
            <a:r>
              <a:rPr lang="en-US" sz="4000" dirty="0" err="1" smtClean="0"/>
              <a:t>kritikaliteit</a:t>
            </a:r>
            <a:r>
              <a:rPr lang="en-US" sz="4000" dirty="0" smtClean="0"/>
              <a:t> (bottom-up)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omvang</a:t>
            </a:r>
            <a:r>
              <a:rPr lang="en-US" sz="4000" dirty="0" smtClean="0"/>
              <a:t> (top-down)</a:t>
            </a:r>
          </a:p>
          <a:p>
            <a:pPr marL="342900" indent="-342900">
              <a:buFontTx/>
              <a:buChar char="-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000" dirty="0" smtClean="0"/>
              <a:t>Laten zien dat China vaak de gehele </a:t>
            </a:r>
            <a:r>
              <a:rPr lang="nl-NL" sz="4000" dirty="0" err="1" smtClean="0"/>
              <a:t>waardeketens</a:t>
            </a:r>
            <a:r>
              <a:rPr lang="nl-NL" sz="4000" dirty="0" smtClean="0"/>
              <a:t> domineert,</a:t>
            </a:r>
          </a:p>
          <a:p>
            <a:r>
              <a:rPr lang="nl-NL" sz="4000" dirty="0"/>
              <a:t>	</a:t>
            </a:r>
            <a:r>
              <a:rPr lang="nl-NL" sz="4000" dirty="0" smtClean="0"/>
              <a:t> van winning tot eindproduct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457200" indent="-457200">
              <a:buAutoNum type="arabicParenR"/>
            </a:pPr>
            <a:endParaRPr lang="nl-NL" dirty="0"/>
          </a:p>
          <a:p>
            <a:pPr marL="457200" indent="-457200">
              <a:buAutoNum type="arabicParenR"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Ander onderzoek en vervolgonderzoek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06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0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Grote </a:t>
            </a:r>
            <a:r>
              <a:rPr lang="en-US" sz="2000" dirty="0" err="1" smtClean="0"/>
              <a:t>economische</a:t>
            </a:r>
            <a:r>
              <a:rPr lang="en-US" sz="2000" dirty="0" smtClean="0"/>
              <a:t> impact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Groot </a:t>
            </a:r>
            <a:r>
              <a:rPr lang="en-US" sz="2000" dirty="0" err="1" smtClean="0"/>
              <a:t>leveringsrisico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Weinig</a:t>
            </a:r>
            <a:r>
              <a:rPr lang="en-US" sz="2000" dirty="0" smtClean="0"/>
              <a:t> </a:t>
            </a:r>
            <a:r>
              <a:rPr lang="en-US" sz="2000" dirty="0" err="1" smtClean="0"/>
              <a:t>alternatieven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strategische</a:t>
            </a:r>
            <a:r>
              <a:rPr lang="en-US" sz="2000" dirty="0" smtClean="0"/>
              <a:t> </a:t>
            </a:r>
            <a:r>
              <a:rPr lang="en-US" sz="2000" dirty="0" err="1" smtClean="0"/>
              <a:t>grondstoffen</a:t>
            </a:r>
            <a:r>
              <a:rPr lang="en-US" sz="20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17 </a:t>
            </a:r>
            <a:r>
              <a:rPr lang="en-US" sz="2000" dirty="0" err="1" smtClean="0"/>
              <a:t>stuks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Cruciaal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groene</a:t>
            </a:r>
            <a:r>
              <a:rPr lang="en-US" sz="2000" dirty="0"/>
              <a:t> </a:t>
            </a:r>
            <a:r>
              <a:rPr lang="en-US" sz="2000" dirty="0" err="1" smtClean="0"/>
              <a:t>en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err="1" smtClean="0"/>
              <a:t>digitale</a:t>
            </a:r>
            <a:r>
              <a:rPr lang="en-US" sz="2000" dirty="0" smtClean="0"/>
              <a:t> </a:t>
            </a:r>
            <a:r>
              <a:rPr lang="en-US" sz="2000" dirty="0" err="1" smtClean="0"/>
              <a:t>ambities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Of </a:t>
            </a:r>
            <a:r>
              <a:rPr lang="en-US" sz="2000" dirty="0" err="1" smtClean="0"/>
              <a:t>ruimtevaart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defensie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32 </a:t>
            </a:r>
            <a:r>
              <a:rPr lang="en-US" sz="2000" dirty="0" err="1" smtClean="0"/>
              <a:t>kritiek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+ 2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enkel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strategisch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smtClean="0"/>
              <a:t>= 34 </a:t>
            </a:r>
            <a:r>
              <a:rPr lang="en-US" sz="2000" dirty="0" err="1" smtClean="0"/>
              <a:t>stuks</a:t>
            </a: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Kritieke</a:t>
            </a:r>
            <a:r>
              <a:rPr lang="en-US" dirty="0" smtClean="0"/>
              <a:t> </a:t>
            </a:r>
            <a:r>
              <a:rPr lang="en-US" dirty="0" err="1" smtClean="0"/>
              <a:t>Grondstoffen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987574"/>
            <a:ext cx="4612427" cy="3760583"/>
          </a:xfrm>
          <a:prstGeom prst="rect">
            <a:avLst/>
          </a:prstGeom>
        </p:spPr>
      </p:pic>
      <p:cxnSp>
        <p:nvCxnSpPr>
          <p:cNvPr id="16" name="Rechte verbindingslijn met pijl 15"/>
          <p:cNvCxnSpPr/>
          <p:nvPr/>
        </p:nvCxnSpPr>
        <p:spPr>
          <a:xfrm flipV="1">
            <a:off x="7524328" y="987574"/>
            <a:ext cx="72008" cy="720080"/>
          </a:xfrm>
          <a:prstGeom prst="straightConnector1">
            <a:avLst/>
          </a:prstGeom>
          <a:ln w="15875">
            <a:solidFill>
              <a:srgbClr val="271D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7184125" y="64244"/>
            <a:ext cx="135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Platina:</a:t>
            </a:r>
          </a:p>
          <a:p>
            <a:r>
              <a:rPr lang="en-US" dirty="0" smtClean="0"/>
              <a:t>€ 30.000,- per kg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7840747" y="1966069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Veldspaat</a:t>
            </a:r>
            <a:r>
              <a:rPr lang="en-US" dirty="0" smtClean="0"/>
              <a:t>:</a:t>
            </a:r>
          </a:p>
          <a:p>
            <a:r>
              <a:rPr lang="en-US" dirty="0" smtClean="0"/>
              <a:t>€ 0,15</a:t>
            </a:r>
          </a:p>
          <a:p>
            <a:r>
              <a:rPr lang="en-US" dirty="0" smtClean="0"/>
              <a:t> per kg</a:t>
            </a:r>
            <a:endParaRPr lang="nl-NL" dirty="0"/>
          </a:p>
        </p:txBody>
      </p:sp>
      <p:cxnSp>
        <p:nvCxnSpPr>
          <p:cNvPr id="20" name="Rechte verbindingslijn met pijl 19"/>
          <p:cNvCxnSpPr/>
          <p:nvPr/>
        </p:nvCxnSpPr>
        <p:spPr>
          <a:xfrm>
            <a:off x="6876256" y="2427734"/>
            <a:ext cx="964491" cy="81421"/>
          </a:xfrm>
          <a:prstGeom prst="straightConnector1">
            <a:avLst/>
          </a:prstGeom>
          <a:ln w="15875">
            <a:solidFill>
              <a:srgbClr val="271D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al 20"/>
          <p:cNvSpPr/>
          <p:nvPr/>
        </p:nvSpPr>
        <p:spPr>
          <a:xfrm>
            <a:off x="5265995" y="1059582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6444208" y="4053970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0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4320480" cy="296821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020272" y="422793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Bron:</a:t>
            </a:r>
          </a:p>
          <a:p>
            <a:r>
              <a:rPr lang="nl-NL" dirty="0" smtClean="0"/>
              <a:t>CRMAlliance.eu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1" y="2988685"/>
            <a:ext cx="4372652" cy="201658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412" y="0"/>
            <a:ext cx="4366637" cy="2968217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695" y="2988685"/>
            <a:ext cx="2329351" cy="10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718" y="2109565"/>
            <a:ext cx="6563641" cy="1228896"/>
          </a:xfrm>
          <a:prstGeom prst="rect">
            <a:avLst/>
          </a:prstGeom>
          <a:ln>
            <a:noFill/>
          </a:ln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9" y="366895"/>
            <a:ext cx="867689" cy="134825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536" y="431377"/>
            <a:ext cx="1193269" cy="10204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05" y="3831709"/>
            <a:ext cx="1511605" cy="82249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239" y="3896003"/>
            <a:ext cx="1481905" cy="775997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585611" y="237721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mic Sans MS" panose="030F0702030302020204" pitchFamily="66" charset="0"/>
              </a:rPr>
              <a:t>koper</a:t>
            </a:r>
            <a:endParaRPr lang="nl-NL" sz="1600" b="1" dirty="0">
              <a:latin typeface="Comic Sans MS" panose="030F0702030302020204" pitchFamily="66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283968" y="213970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lithium</a:t>
            </a:r>
            <a:endParaRPr lang="nl-NL" sz="1600" b="1" dirty="0">
              <a:latin typeface="Comic Sans MS" panose="030F0702030302020204" pitchFamily="66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973149" y="2354681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mic Sans MS" panose="030F0702030302020204" pitchFamily="66" charset="0"/>
              </a:rPr>
              <a:t>nikkel</a:t>
            </a:r>
            <a:endParaRPr lang="nl-NL" sz="1600" b="1" dirty="0">
              <a:latin typeface="Comic Sans MS" panose="030F0702030302020204" pitchFamily="66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652655" y="2139702"/>
            <a:ext cx="107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mic Sans MS" panose="030F0702030302020204" pitchFamily="66" charset="0"/>
              </a:rPr>
              <a:t>mangaan</a:t>
            </a:r>
            <a:endParaRPr lang="nl-NL" sz="1600" b="1" dirty="0">
              <a:latin typeface="Comic Sans MS" panose="030F0702030302020204" pitchFamily="66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276596" y="2593236"/>
            <a:ext cx="939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mic Sans MS" panose="030F0702030302020204" pitchFamily="66" charset="0"/>
              </a:rPr>
              <a:t>kobalt</a:t>
            </a:r>
            <a:endParaRPr lang="nl-NL" sz="1600" b="1" dirty="0">
              <a:latin typeface="Comic Sans MS" panose="030F0702030302020204" pitchFamily="66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291966" y="2377212"/>
            <a:ext cx="895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mic Sans MS" panose="030F0702030302020204" pitchFamily="66" charset="0"/>
              </a:rPr>
              <a:t>grafiet</a:t>
            </a:r>
            <a:endParaRPr lang="nl-NL" sz="1600" b="1" dirty="0">
              <a:latin typeface="Comic Sans MS" panose="030F0702030302020204" pitchFamily="66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947939" y="748636"/>
            <a:ext cx="129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mic Sans MS" panose="030F0702030302020204" pitchFamily="66" charset="0"/>
              </a:rPr>
              <a:t>Wolfraam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voor</a:t>
            </a:r>
            <a:r>
              <a:rPr lang="en-US" sz="1600" dirty="0" smtClean="0">
                <a:latin typeface="Comic Sans MS" panose="030F0702030302020204" pitchFamily="66" charset="0"/>
              </a:rPr>
              <a:t> trilling</a:t>
            </a:r>
            <a:endParaRPr lang="nl-NL" sz="1600" dirty="0">
              <a:latin typeface="Comic Sans MS" panose="030F0702030302020204" pitchFamily="66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313538" y="563096"/>
            <a:ext cx="1508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mic Sans MS" panose="030F0702030302020204" pitchFamily="66" charset="0"/>
              </a:rPr>
              <a:t>O.a</a:t>
            </a:r>
            <a:r>
              <a:rPr lang="en-US" sz="1600" dirty="0" smtClean="0">
                <a:latin typeface="Comic Sans MS" panose="030F0702030302020204" pitchFamily="66" charset="0"/>
              </a:rPr>
              <a:t>.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silicium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voor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halfgeleiders</a:t>
            </a:r>
            <a:endParaRPr lang="nl-NL" sz="1600" dirty="0">
              <a:latin typeface="Comic Sans MS" panose="030F0702030302020204" pitchFamily="66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839926" y="3819559"/>
            <a:ext cx="150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O.a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  <a:r>
              <a:rPr lang="en-US" b="1" dirty="0" err="1" smtClean="0">
                <a:latin typeface="Comic Sans MS" panose="030F0702030302020204" pitchFamily="66" charset="0"/>
              </a:rPr>
              <a:t>boraat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voor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glas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en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kunstmest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973149" y="3681059"/>
            <a:ext cx="183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O.a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  <a:r>
              <a:rPr lang="en-US" b="1" dirty="0" smtClean="0">
                <a:latin typeface="Comic Sans MS" panose="030F0702030302020204" pitchFamily="66" charset="0"/>
              </a:rPr>
              <a:t>magnesium </a:t>
            </a:r>
            <a:r>
              <a:rPr lang="en-US" dirty="0" err="1" smtClean="0">
                <a:latin typeface="Comic Sans MS" panose="030F0702030302020204" pitchFamily="66" charset="0"/>
              </a:rPr>
              <a:t>en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scandium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voor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vliegtuigen</a:t>
            </a:r>
            <a:endParaRPr lang="nl-NL" dirty="0">
              <a:latin typeface="Comic Sans MS" panose="030F0702030302020204" pitchFamily="66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966409"/>
            <a:ext cx="1782325" cy="1241784"/>
          </a:xfrm>
          <a:prstGeom prst="rect">
            <a:avLst/>
          </a:prstGeom>
        </p:spPr>
      </p:pic>
      <p:sp>
        <p:nvSpPr>
          <p:cNvPr id="29" name="Rechthoek 28"/>
          <p:cNvSpPr/>
          <p:nvPr/>
        </p:nvSpPr>
        <p:spPr>
          <a:xfrm>
            <a:off x="179512" y="223288"/>
            <a:ext cx="3312368" cy="1707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4926744" y="187463"/>
            <a:ext cx="3373749" cy="1707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179512" y="3482724"/>
            <a:ext cx="3312368" cy="1579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/>
        </p:nvSpPr>
        <p:spPr>
          <a:xfrm>
            <a:off x="179512" y="2109565"/>
            <a:ext cx="8415847" cy="12288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/>
          <p:cNvSpPr/>
          <p:nvPr/>
        </p:nvSpPr>
        <p:spPr>
          <a:xfrm>
            <a:off x="4926744" y="3453441"/>
            <a:ext cx="3373749" cy="1579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3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91458" y="123478"/>
            <a:ext cx="9108504" cy="504056"/>
          </a:xfrm>
        </p:spPr>
        <p:txBody>
          <a:bodyPr/>
          <a:lstStyle/>
          <a:p>
            <a:r>
              <a:rPr lang="en-US" dirty="0" err="1" smtClean="0"/>
              <a:t>Kritieke</a:t>
            </a:r>
            <a:r>
              <a:rPr lang="en-US" dirty="0" smtClean="0"/>
              <a:t> </a:t>
            </a:r>
            <a:r>
              <a:rPr lang="en-US" dirty="0" err="1" smtClean="0"/>
              <a:t>grondstoffen</a:t>
            </a:r>
            <a:r>
              <a:rPr lang="en-US" dirty="0" smtClean="0"/>
              <a:t> ‘</a:t>
            </a:r>
            <a:r>
              <a:rPr lang="en-US" dirty="0" err="1" smtClean="0"/>
              <a:t>brandpunt</a:t>
            </a:r>
            <a:r>
              <a:rPr lang="en-US" dirty="0" smtClean="0"/>
              <a:t>’ </a:t>
            </a:r>
            <a:r>
              <a:rPr lang="en-US" dirty="0" err="1" smtClean="0"/>
              <a:t>wereldproblemen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300192" y="915566"/>
            <a:ext cx="3888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Zorgen</a:t>
            </a:r>
            <a:r>
              <a:rPr lang="en-US" u="sng" dirty="0" smtClean="0"/>
              <a:t> over: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b="1" dirty="0" err="1" smtClean="0"/>
              <a:t>Klimaat</a:t>
            </a:r>
            <a:r>
              <a:rPr lang="en-US" b="1" dirty="0" smtClean="0"/>
              <a:t>: </a:t>
            </a:r>
          </a:p>
          <a:p>
            <a:r>
              <a:rPr lang="en-US" dirty="0" err="1" smtClean="0"/>
              <a:t>Technologie</a:t>
            </a:r>
            <a:r>
              <a:rPr lang="en-US" dirty="0" smtClean="0"/>
              <a:t> vs. </a:t>
            </a:r>
            <a:r>
              <a:rPr lang="en-US" dirty="0" err="1" smtClean="0"/>
              <a:t>Emissies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Milieu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Ontbossing</a:t>
            </a:r>
            <a:r>
              <a:rPr lang="en-US" dirty="0" smtClean="0"/>
              <a:t>, </a:t>
            </a:r>
            <a:r>
              <a:rPr lang="en-US" dirty="0" err="1" smtClean="0"/>
              <a:t>bodemdegra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datie</a:t>
            </a:r>
            <a:r>
              <a:rPr lang="en-US" dirty="0" smtClean="0"/>
              <a:t>, water-/</a:t>
            </a:r>
            <a:r>
              <a:rPr lang="en-US" dirty="0" err="1" smtClean="0"/>
              <a:t>luchtvervuiling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b="1" dirty="0"/>
              <a:t>Flora/fauna</a:t>
            </a:r>
            <a:r>
              <a:rPr lang="en-US" dirty="0"/>
              <a:t>/eco-</a:t>
            </a:r>
          </a:p>
          <a:p>
            <a:r>
              <a:rPr lang="en-US" dirty="0" err="1"/>
              <a:t>systemen</a:t>
            </a:r>
            <a:r>
              <a:rPr lang="en-US" dirty="0"/>
              <a:t> (</a:t>
            </a:r>
            <a:r>
              <a:rPr lang="en-US" dirty="0" err="1"/>
              <a:t>diepzee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/>
              <a:t>Mensen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Werkomstandigheden</a:t>
            </a:r>
            <a:r>
              <a:rPr lang="en-US" dirty="0" smtClean="0"/>
              <a:t>, </a:t>
            </a:r>
          </a:p>
          <a:p>
            <a:r>
              <a:rPr lang="en-US" dirty="0" err="1"/>
              <a:t>g</a:t>
            </a:r>
            <a:r>
              <a:rPr lang="en-US" dirty="0" err="1" smtClean="0"/>
              <a:t>ezondheidsrisico’s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Te </a:t>
            </a:r>
            <a:r>
              <a:rPr lang="en-US" dirty="0" err="1" smtClean="0"/>
              <a:t>hoge</a:t>
            </a:r>
            <a:r>
              <a:rPr lang="en-US" dirty="0" smtClean="0"/>
              <a:t> </a:t>
            </a:r>
            <a:r>
              <a:rPr lang="en-US" dirty="0" err="1" smtClean="0"/>
              <a:t>consumptie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Te </a:t>
            </a:r>
            <a:r>
              <a:rPr lang="en-US" dirty="0" err="1" smtClean="0"/>
              <a:t>lage</a:t>
            </a:r>
            <a:r>
              <a:rPr lang="en-US" dirty="0" smtClean="0"/>
              <a:t> </a:t>
            </a:r>
            <a:r>
              <a:rPr lang="en-US" dirty="0" err="1" smtClean="0"/>
              <a:t>circulariteit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5496" y="967249"/>
            <a:ext cx="388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Zorgen</a:t>
            </a:r>
            <a:r>
              <a:rPr lang="en-US" u="sng" dirty="0" smtClean="0"/>
              <a:t> over: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afhankelijkheid</a:t>
            </a:r>
            <a:r>
              <a:rPr lang="en-US" dirty="0"/>
              <a:t> (China)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Tekorten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Prijsstijgingen</a:t>
            </a:r>
            <a:r>
              <a:rPr lang="en-US" dirty="0" smtClean="0"/>
              <a:t> 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Aantasting</a:t>
            </a:r>
            <a:r>
              <a:rPr lang="en-US" dirty="0" smtClean="0"/>
              <a:t> </a:t>
            </a:r>
            <a:r>
              <a:rPr lang="en-US" dirty="0" err="1" smtClean="0"/>
              <a:t>economie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u="sng" dirty="0" err="1" smtClean="0"/>
              <a:t>Vanwege</a:t>
            </a:r>
            <a:r>
              <a:rPr lang="en-US" u="sng" dirty="0" smtClean="0"/>
              <a:t>:</a:t>
            </a:r>
            <a:endParaRPr lang="en-US" u="sng" dirty="0"/>
          </a:p>
          <a:p>
            <a:pPr marL="285750" indent="-285750">
              <a:buFontTx/>
              <a:buChar char="-"/>
            </a:pPr>
            <a:r>
              <a:rPr lang="en-US" dirty="0" smtClean="0"/>
              <a:t>Meer </a:t>
            </a:r>
            <a:r>
              <a:rPr lang="en-US" dirty="0" err="1" smtClean="0"/>
              <a:t>vraag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aanbod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Geopolitieke</a:t>
            </a:r>
            <a:r>
              <a:rPr lang="en-US" dirty="0" smtClean="0"/>
              <a:t> </a:t>
            </a:r>
            <a:r>
              <a:rPr lang="en-US" dirty="0" err="1" smtClean="0"/>
              <a:t>spanningen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Geopolitiek</a:t>
            </a:r>
            <a:r>
              <a:rPr lang="en-US" dirty="0" smtClean="0"/>
              <a:t> </a:t>
            </a:r>
            <a:r>
              <a:rPr lang="en-US" dirty="0" err="1" smtClean="0"/>
              <a:t>machtsmisbruik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Geopolitieke</a:t>
            </a:r>
            <a:r>
              <a:rPr lang="en-US" dirty="0" smtClean="0"/>
              <a:t> </a:t>
            </a:r>
            <a:r>
              <a:rPr lang="en-US" dirty="0" err="1" smtClean="0"/>
              <a:t>machts</a:t>
            </a:r>
            <a:r>
              <a:rPr lang="en-US" dirty="0" smtClean="0"/>
              <a:t>-  </a:t>
            </a:r>
            <a:r>
              <a:rPr lang="en-US" dirty="0" err="1" smtClean="0"/>
              <a:t>verschuivingen</a:t>
            </a:r>
            <a:r>
              <a:rPr lang="en-US" dirty="0" smtClean="0"/>
              <a:t> (VS, China, EU)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Verwevenheid</a:t>
            </a:r>
            <a:r>
              <a:rPr lang="en-US" dirty="0" smtClean="0"/>
              <a:t> </a:t>
            </a:r>
            <a:r>
              <a:rPr lang="en-US" dirty="0" err="1" smtClean="0"/>
              <a:t>waardeketens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nl-NL" dirty="0"/>
          </a:p>
        </p:txBody>
      </p:sp>
      <p:cxnSp>
        <p:nvCxnSpPr>
          <p:cNvPr id="34" name="Rechte verbindingslijn met pijl 33"/>
          <p:cNvCxnSpPr>
            <a:stCxn id="24" idx="3"/>
          </p:cNvCxnSpPr>
          <p:nvPr/>
        </p:nvCxnSpPr>
        <p:spPr>
          <a:xfrm flipH="1" flipV="1">
            <a:off x="4789726" y="1995686"/>
            <a:ext cx="1222434" cy="420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Afbeelding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39502"/>
            <a:ext cx="2664296" cy="4153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18599996" lon="300000" rev="1500000"/>
            </a:camera>
            <a:lightRig rig="threePt" dir="t"/>
          </a:scene3d>
        </p:spPr>
      </p:pic>
      <p:cxnSp>
        <p:nvCxnSpPr>
          <p:cNvPr id="56" name="Rechte verbindingslijn met pijl 55"/>
          <p:cNvCxnSpPr/>
          <p:nvPr/>
        </p:nvCxnSpPr>
        <p:spPr>
          <a:xfrm flipH="1">
            <a:off x="4644008" y="1491630"/>
            <a:ext cx="1440160" cy="1008112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5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/>
          <p:nvPr/>
        </p:nvCxnSpPr>
        <p:spPr>
          <a:xfrm flipH="1">
            <a:off x="4644008" y="2499742"/>
            <a:ext cx="1368152" cy="0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5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met pijl 59"/>
          <p:cNvCxnSpPr/>
          <p:nvPr/>
        </p:nvCxnSpPr>
        <p:spPr>
          <a:xfrm flipH="1" flipV="1">
            <a:off x="4644008" y="2499742"/>
            <a:ext cx="1440160" cy="648072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4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/>
          <p:cNvCxnSpPr/>
          <p:nvPr/>
        </p:nvCxnSpPr>
        <p:spPr>
          <a:xfrm flipH="1" flipV="1">
            <a:off x="4644008" y="2499742"/>
            <a:ext cx="1368152" cy="1224136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4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/>
          <p:nvPr/>
        </p:nvCxnSpPr>
        <p:spPr>
          <a:xfrm>
            <a:off x="3059832" y="1563638"/>
            <a:ext cx="1584176" cy="936104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>
            <a:off x="1907704" y="1707654"/>
            <a:ext cx="2736304" cy="792088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>
            <a:off x="1907704" y="1995686"/>
            <a:ext cx="2736304" cy="504056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/>
          <p:nvPr/>
        </p:nvCxnSpPr>
        <p:spPr>
          <a:xfrm>
            <a:off x="2555776" y="2355726"/>
            <a:ext cx="2088232" cy="144016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5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al 70"/>
          <p:cNvSpPr/>
          <p:nvPr/>
        </p:nvSpPr>
        <p:spPr>
          <a:xfrm>
            <a:off x="4499992" y="2416242"/>
            <a:ext cx="216024" cy="155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3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7</a:t>
            </a:fld>
            <a:endParaRPr lang="nl-NL" sz="1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7534"/>
            <a:ext cx="7954485" cy="396295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39552" y="459048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Bron</a:t>
            </a:r>
            <a:r>
              <a:rPr lang="en-US" dirty="0" smtClean="0"/>
              <a:t>: IEA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285348" y="123478"/>
            <a:ext cx="8391107" cy="504056"/>
          </a:xfrm>
        </p:spPr>
        <p:txBody>
          <a:bodyPr/>
          <a:lstStyle/>
          <a:p>
            <a:r>
              <a:rPr lang="en-US" dirty="0" err="1" smtClean="0"/>
              <a:t>Afhankelijkheid</a:t>
            </a:r>
            <a:r>
              <a:rPr lang="en-US" dirty="0" smtClean="0"/>
              <a:t>: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geconcentreerd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fossiel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96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6563" y="-236562"/>
            <a:ext cx="5153909" cy="6133250"/>
          </a:xfrm>
          <a:custGeom>
            <a:avLst/>
            <a:gdLst/>
            <a:ahLst/>
            <a:cxnLst/>
            <a:rect l="l" t="t" r="r" b="b"/>
            <a:pathLst>
              <a:path w="10307817" h="12266500">
                <a:moveTo>
                  <a:pt x="0" y="0"/>
                </a:moveTo>
                <a:lnTo>
                  <a:pt x="10307817" y="0"/>
                </a:lnTo>
                <a:lnTo>
                  <a:pt x="10307817" y="12266499"/>
                </a:lnTo>
                <a:lnTo>
                  <a:pt x="0" y="12266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026" name="Picture 2" descr="Congolese_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36" y="-11462"/>
            <a:ext cx="5021288" cy="277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092425" y="2407950"/>
            <a:ext cx="304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Bron</a:t>
            </a:r>
            <a:r>
              <a:rPr lang="en-US" sz="1400" dirty="0" smtClean="0">
                <a:solidFill>
                  <a:schemeClr val="bg1"/>
                </a:solidFill>
              </a:rPr>
              <a:t>: LA Progressive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images.wsj.net/im-715347/?width=700&amp;height=4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98" y="2761029"/>
            <a:ext cx="3571156" cy="238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635896" y="4758134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Bron</a:t>
            </a:r>
            <a:r>
              <a:rPr lang="en-US" sz="1400" dirty="0" smtClean="0">
                <a:solidFill>
                  <a:schemeClr val="bg1"/>
                </a:solidFill>
              </a:rPr>
              <a:t>: Wall Street Journal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pic>
        <p:nvPicPr>
          <p:cNvPr id="1026" name="Picture 2" descr="Flevoland als voorbeeld voor biodiversiteit - Arcadis | Ov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48172"/>
            <a:ext cx="5184576" cy="40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724128" y="1203598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European Green Deal:</a:t>
            </a:r>
          </a:p>
          <a:p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Klimaatneutraal</a:t>
            </a:r>
            <a:r>
              <a:rPr lang="en-US" dirty="0" smtClean="0"/>
              <a:t> in 2050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Volledig</a:t>
            </a:r>
            <a:r>
              <a:rPr lang="en-US" dirty="0" smtClean="0"/>
              <a:t> </a:t>
            </a:r>
            <a:r>
              <a:rPr lang="en-US" dirty="0" err="1" smtClean="0"/>
              <a:t>circulair</a:t>
            </a:r>
            <a:r>
              <a:rPr lang="en-US" dirty="0" smtClean="0"/>
              <a:t> in 2050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vervuilingsrisico’s</a:t>
            </a:r>
            <a:r>
              <a:rPr lang="en-US" dirty="0" smtClean="0"/>
              <a:t> in 2050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Herstel</a:t>
            </a:r>
            <a:r>
              <a:rPr lang="en-US" dirty="0" smtClean="0"/>
              <a:t> </a:t>
            </a:r>
            <a:r>
              <a:rPr lang="en-US" dirty="0" err="1" smtClean="0"/>
              <a:t>biodiversiteit</a:t>
            </a:r>
            <a:r>
              <a:rPr lang="en-US" dirty="0" smtClean="0"/>
              <a:t> in 2030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285349" y="123478"/>
            <a:ext cx="7632848" cy="504056"/>
          </a:xfrm>
        </p:spPr>
        <p:txBody>
          <a:bodyPr/>
          <a:lstStyle/>
          <a:p>
            <a:r>
              <a:rPr lang="en-US" dirty="0" err="1" smtClean="0"/>
              <a:t>Duurzaamheid</a:t>
            </a:r>
            <a:r>
              <a:rPr lang="en-US" dirty="0" smtClean="0"/>
              <a:t>: </a:t>
            </a:r>
            <a:r>
              <a:rPr lang="en-US" dirty="0" err="1" smtClean="0"/>
              <a:t>er</a:t>
            </a:r>
            <a:r>
              <a:rPr lang="en-US" dirty="0" smtClean="0"/>
              <a:t> is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klimaatdoelen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53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C665D2C1-8139-4571-8D3D-195E5FC4A2B9}"/>
    </a:ext>
  </a:extLst>
</a:theme>
</file>

<file path=ppt/theme/theme2.xml><?xml version="1.0" encoding="utf-8"?>
<a:theme xmlns:a="http://schemas.openxmlformats.org/drawingml/2006/main" name="Samenwe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EFD510D0-05FE-41D2-B8B5-40701DBE270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0</TotalTime>
  <Words>1065</Words>
  <Application>Microsoft Office PowerPoint</Application>
  <PresentationFormat>Diavoorstelling (16:9)</PresentationFormat>
  <Paragraphs>191</Paragraphs>
  <Slides>22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CBS indelingen</vt:lpstr>
      <vt:lpstr>Samenwerking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Ramaekers, P.T.J. (Pascal)</dc:creator>
  <dc:description>19-1-21: samenwerking slides toegevoegd</dc:description>
  <cp:lastModifiedBy>Ramaekers, P.T.J. (Pascal)</cp:lastModifiedBy>
  <cp:revision>109</cp:revision>
  <cp:lastPrinted>2024-05-15T07:39:32Z</cp:lastPrinted>
  <dcterms:created xsi:type="dcterms:W3CDTF">2024-01-17T09:35:16Z</dcterms:created>
  <dcterms:modified xsi:type="dcterms:W3CDTF">2024-05-15T08:05:57Z</dcterms:modified>
</cp:coreProperties>
</file>